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6553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7412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7985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0899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8006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5824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5227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2253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9403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441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0477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rgbClr val="FF0000"/>
            </a:gs>
            <a:gs pos="22000">
              <a:schemeClr val="bg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B03B0-953C-49C8-819C-C9DFD9696C98}" type="datetimeFigureOut">
              <a:rPr lang="nl-NL" smtClean="0"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E7D5C-FDE1-4DE5-97AD-A96737C845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854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GDQYtZl5ns" TargetMode="External"/><Relationship Id="rId2" Type="http://schemas.openxmlformats.org/officeDocument/2006/relationships/hyperlink" Target="https://www.youtube.com/watch?v=7hFGoRuNdC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VeVb5hPyK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52725" y="1030940"/>
            <a:ext cx="9144000" cy="1356659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De </a:t>
            </a:r>
            <a:r>
              <a:rPr lang="nl-NL" b="1" dirty="0" smtClean="0">
                <a:solidFill>
                  <a:srgbClr val="FF0000"/>
                </a:solidFill>
              </a:rPr>
              <a:t>Sovjet-Unie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600325" y="2387600"/>
            <a:ext cx="9144000" cy="1655762"/>
          </a:xfrm>
        </p:spPr>
        <p:txBody>
          <a:bodyPr/>
          <a:lstStyle/>
          <a:p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Les 1</a:t>
            </a:r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: Oriëntatie</a:t>
            </a:r>
            <a:endParaRPr lang="nl-NL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 descr="http://fronza.nl/Content/Images/Blog/b3032916-8be5-4ded-b84c-5a6e6f04d743_OekraineSovjetU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779" y="2828924"/>
            <a:ext cx="8604546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61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Historisch Denken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Introductie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Historisch denken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Sovjet-Unie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2788921" y="1860580"/>
            <a:ext cx="92537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Vraag 2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a. Wat voor soort kaarten zijn dit?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Dit zijn situatiekaarten omdat je maar 1 situatie ziet op de kaart en geen ontwikkeling, in dit geval de politieke situatie van Europa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B + C Welke kaarten horen bij welke data en hoe kan je dat zien?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Kaart 1: Voor 1989			Kaart 2: Na 1989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5" name="Afbeelding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921" y="3666490"/>
            <a:ext cx="3266440" cy="3164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Afbeelding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266" y="3667760"/>
            <a:ext cx="3792855" cy="31902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kstvak 2"/>
          <p:cNvSpPr txBox="1"/>
          <p:nvPr/>
        </p:nvSpPr>
        <p:spPr>
          <a:xfrm>
            <a:off x="9930384" y="4325262"/>
            <a:ext cx="2344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Bonusvraag: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Hoe kan je zien dat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Kaart 2 van na 2015 is?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062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De Sovjet-Unie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Introductie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Historisch denken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De Sovjet-Unie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2714625" y="1590968"/>
            <a:ext cx="9253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Bestond tussen 1922 en 1991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Uitgeroepen door Lenin en de Bolsjewieken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25" y="2229912"/>
            <a:ext cx="9257037" cy="449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97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De Sovjet-Unie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Introductie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Historisch denken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De Sovjet-Unie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2714625" y="1590968"/>
            <a:ext cx="92537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Oorzaken van de Russische Revolutie:</a:t>
            </a:r>
          </a:p>
          <a:p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rgbClr val="FF0000"/>
                </a:solidFill>
              </a:rPr>
              <a:t>De ideeën van Karl Marx (filmpje)</a:t>
            </a:r>
          </a:p>
          <a:p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dirty="0" smtClean="0">
                <a:solidFill>
                  <a:srgbClr val="FF0000"/>
                </a:solidFill>
              </a:rPr>
              <a:t>Sinds 1613 werd Rusland bestuurd door de familie </a:t>
            </a:r>
            <a:r>
              <a:rPr lang="nl-NL" dirty="0" err="1" smtClean="0">
                <a:solidFill>
                  <a:srgbClr val="FF0000"/>
                </a:solidFill>
              </a:rPr>
              <a:t>Romanov</a:t>
            </a:r>
            <a:r>
              <a:rPr lang="nl-NL" dirty="0" smtClean="0">
                <a:solidFill>
                  <a:srgbClr val="FF0000"/>
                </a:solidFill>
              </a:rPr>
              <a:t>;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De tsaar had een geheime politie die tegenstanders bestreden;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Rusland was vooral agrarisch, boeren werkten voor weinig geld en hadden een armoedig leven;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Veel onvrede door slechte omstandigheden;</a:t>
            </a:r>
          </a:p>
          <a:p>
            <a:endParaRPr lang="nl-NL" dirty="0" smtClean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rgbClr val="FF0000"/>
                </a:solidFill>
              </a:rPr>
              <a:t>Bloedige Zondag: </a:t>
            </a:r>
            <a:r>
              <a:rPr lang="nl-NL" dirty="0" smtClean="0">
                <a:solidFill>
                  <a:srgbClr val="FF0000"/>
                </a:solidFill>
              </a:rPr>
              <a:t>In 1905 demonstreerde er ongewapende burgers voor algemeen kiesrecht en kortere werkdagen, deze demonstratie werd hard neergeslagen.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Toch wordt de Doema ingevoerd door de tsaar.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Doema heeft in praktijk weinig te vertellen.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rgbClr val="FF0000"/>
                </a:solidFill>
              </a:rPr>
              <a:t>Lenin: </a:t>
            </a:r>
            <a:r>
              <a:rPr lang="nl-NL" dirty="0">
                <a:solidFill>
                  <a:srgbClr val="FF0000"/>
                </a:solidFill>
              </a:rPr>
              <a:t>P</a:t>
            </a:r>
            <a:r>
              <a:rPr lang="nl-NL" dirty="0" smtClean="0">
                <a:solidFill>
                  <a:srgbClr val="FF0000"/>
                </a:solidFill>
              </a:rPr>
              <a:t>ast het marxisme aan en wil dat zijn partij de revolutie inzet en dat iedereen moet volgen. Zijn aanhangers heten bolsjewieken.</a:t>
            </a:r>
          </a:p>
        </p:txBody>
      </p:sp>
      <p:sp>
        <p:nvSpPr>
          <p:cNvPr id="3" name="Actieknop: Film 2">
            <a:hlinkClick r:id="rId2" highlightClick="1"/>
          </p:cNvPr>
          <p:cNvSpPr/>
          <p:nvPr/>
        </p:nvSpPr>
        <p:spPr>
          <a:xfrm>
            <a:off x="6523191" y="1590968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Actieknop: Film 3">
            <a:hlinkClick r:id="rId3" highlightClick="1"/>
          </p:cNvPr>
          <p:cNvSpPr/>
          <p:nvPr/>
        </p:nvSpPr>
        <p:spPr>
          <a:xfrm>
            <a:off x="546847" y="5029200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871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Zelfstandig werken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Introductie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Historisch denken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Sovjet-Unie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3370728" y="1995488"/>
            <a:ext cx="5136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Maak de opdrachten: 3 t/m 7 uit het werkboek</a:t>
            </a:r>
          </a:p>
        </p:txBody>
      </p:sp>
      <p:pic>
        <p:nvPicPr>
          <p:cNvPr id="12290" name="Picture 2" descr="http://www.nieuwestijl.com/images93_1/russisch_ontwer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420" y="2937040"/>
            <a:ext cx="4762500" cy="319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08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Afsluiting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Introductie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Historisch denken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Sovjet-Unie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Afsluiting</a:t>
            </a:r>
            <a:endParaRPr lang="nl-NL" b="1" i="1" dirty="0"/>
          </a:p>
        </p:txBody>
      </p:sp>
      <p:sp>
        <p:nvSpPr>
          <p:cNvPr id="10" name="Tekstvak 9"/>
          <p:cNvSpPr txBox="1"/>
          <p:nvPr/>
        </p:nvSpPr>
        <p:spPr>
          <a:xfrm>
            <a:off x="2879908" y="1426058"/>
            <a:ext cx="44823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Huiswerk: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Lezen paragraaf 1, leren werkblad/werkboek: Continuïteit en Verandering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Maken: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Vragen paragraaf 2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565" y="4464424"/>
            <a:ext cx="4186435" cy="2352513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7236755" y="1426058"/>
            <a:ext cx="4482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Volgende week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Afmaken paragraaf 2;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Oefenen met kenmerkende aspecten;</a:t>
            </a:r>
          </a:p>
        </p:txBody>
      </p:sp>
      <p:sp>
        <p:nvSpPr>
          <p:cNvPr id="3" name="Rechthoek 2"/>
          <p:cNvSpPr/>
          <p:nvPr/>
        </p:nvSpPr>
        <p:spPr>
          <a:xfrm>
            <a:off x="2879908" y="2903386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Check: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Aan </a:t>
            </a:r>
            <a:r>
              <a:rPr lang="nl-NL" b="1" dirty="0">
                <a:solidFill>
                  <a:srgbClr val="FF0000"/>
                </a:solidFill>
              </a:rPr>
              <a:t>het einde van de les kunnen jullie:</a:t>
            </a:r>
          </a:p>
          <a:p>
            <a:r>
              <a:rPr lang="nl-NL" dirty="0">
                <a:solidFill>
                  <a:srgbClr val="FF0000"/>
                </a:solidFill>
              </a:rPr>
              <a:t>Benoemen op welke 5 gebieden er sprake kan zijn </a:t>
            </a:r>
            <a:r>
              <a:rPr lang="nl-NL" dirty="0" smtClean="0">
                <a:solidFill>
                  <a:srgbClr val="FF0000"/>
                </a:solidFill>
              </a:rPr>
              <a:t>van: </a:t>
            </a:r>
            <a:r>
              <a:rPr lang="nl-NL" dirty="0">
                <a:solidFill>
                  <a:srgbClr val="FF0000"/>
                </a:solidFill>
              </a:rPr>
              <a:t>verandering of continuïteit;</a:t>
            </a:r>
          </a:p>
          <a:p>
            <a:r>
              <a:rPr lang="nl-NL" dirty="0">
                <a:solidFill>
                  <a:srgbClr val="FF0000"/>
                </a:solidFill>
              </a:rPr>
              <a:t>Uitleggen wat een revolutie is met een voorbeeld;</a:t>
            </a:r>
          </a:p>
          <a:p>
            <a:r>
              <a:rPr lang="nl-NL" dirty="0">
                <a:solidFill>
                  <a:srgbClr val="FF0000"/>
                </a:solidFill>
              </a:rPr>
              <a:t>Uitleggen welke typen historische kaarten er zijn;</a:t>
            </a:r>
          </a:p>
          <a:p>
            <a:r>
              <a:rPr lang="nl-NL" dirty="0">
                <a:solidFill>
                  <a:srgbClr val="FF0000"/>
                </a:solidFill>
              </a:rPr>
              <a:t>Uitleggen wat de oorzaak was de Russische Revolutie;</a:t>
            </a:r>
          </a:p>
        </p:txBody>
      </p:sp>
    </p:spTree>
    <p:extLst>
      <p:ext uri="{BB962C8B-B14F-4D97-AF65-F5344CB8AC3E}">
        <p14:creationId xmlns:p14="http://schemas.microsoft.com/office/powerpoint/2010/main" val="32000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15552" y="365125"/>
            <a:ext cx="7938247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Wat gaan we doen?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04564" y="1568824"/>
            <a:ext cx="8449235" cy="4608139"/>
          </a:xfrm>
        </p:spPr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Lesdoelen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Introductie;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Historisch denken: </a:t>
            </a:r>
            <a:br>
              <a:rPr lang="nl-NL" dirty="0" smtClean="0">
                <a:solidFill>
                  <a:srgbClr val="FF0000"/>
                </a:solidFill>
              </a:rPr>
            </a:br>
            <a:r>
              <a:rPr lang="nl-NL" dirty="0" smtClean="0">
                <a:solidFill>
                  <a:srgbClr val="FF0000"/>
                </a:solidFill>
              </a:rPr>
              <a:t>Continuïteit </a:t>
            </a:r>
            <a:r>
              <a:rPr lang="nl-NL" dirty="0" err="1" smtClean="0">
                <a:solidFill>
                  <a:srgbClr val="FF0000"/>
                </a:solidFill>
              </a:rPr>
              <a:t>vs</a:t>
            </a:r>
            <a:r>
              <a:rPr lang="nl-NL" dirty="0" smtClean="0">
                <a:solidFill>
                  <a:srgbClr val="FF0000"/>
                </a:solidFill>
              </a:rPr>
              <a:t> Verandering;</a:t>
            </a:r>
            <a:br>
              <a:rPr lang="nl-NL" dirty="0" smtClean="0">
                <a:solidFill>
                  <a:srgbClr val="FF0000"/>
                </a:solidFill>
              </a:rPr>
            </a:br>
            <a:r>
              <a:rPr lang="nl-NL" dirty="0" smtClean="0">
                <a:solidFill>
                  <a:srgbClr val="FF0000"/>
                </a:solidFill>
              </a:rPr>
              <a:t>Bron gebruik: Kaarten</a:t>
            </a:r>
            <a:br>
              <a:rPr lang="nl-NL" dirty="0" smtClean="0">
                <a:solidFill>
                  <a:srgbClr val="FF0000"/>
                </a:solidFill>
              </a:rPr>
            </a:br>
            <a:r>
              <a:rPr lang="nl-NL" dirty="0" smtClean="0">
                <a:solidFill>
                  <a:srgbClr val="FF0000"/>
                </a:solidFill>
              </a:rPr>
              <a:t>Werkblad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De Sovjet-Unie:</a:t>
            </a:r>
            <a:br>
              <a:rPr lang="nl-NL" dirty="0" smtClean="0">
                <a:solidFill>
                  <a:srgbClr val="FF0000"/>
                </a:solidFill>
              </a:rPr>
            </a:br>
            <a:r>
              <a:rPr lang="nl-NL" dirty="0" smtClean="0">
                <a:solidFill>
                  <a:srgbClr val="FF0000"/>
                </a:solidFill>
              </a:rPr>
              <a:t>Voor 1917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Zelfstandig werken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Afsluiting</a:t>
            </a:r>
          </a:p>
          <a:p>
            <a:pPr marL="0" indent="0">
              <a:buNone/>
            </a:pPr>
            <a:endParaRPr lang="nl-NL" dirty="0" smtClean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2501153"/>
            <a:ext cx="23950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Introductie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Historisch denken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Sovjet-Unie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692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15552" y="365125"/>
            <a:ext cx="7938247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Lesdoelen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04564" y="1568824"/>
            <a:ext cx="8449235" cy="4608139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>
                <a:solidFill>
                  <a:srgbClr val="FF0000"/>
                </a:solidFill>
              </a:rPr>
              <a:t>Aan het einde van de les kunnen jullie: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Benoemen op welke 5 gebieden er sprake kan zijn van verandering of continuïteit;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Uitleggen wat een revolutie is met een voorbeeld;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Uitleggen welke typen historische kaarten er zijn;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Uitleggen wat de oorzaak was de Russische Revolutie;</a:t>
            </a:r>
          </a:p>
          <a:p>
            <a:pPr marL="0" indent="0">
              <a:buNone/>
            </a:pPr>
            <a:endParaRPr lang="nl-NL" dirty="0" smtClean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2501153"/>
            <a:ext cx="23950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Introductie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Historisch denken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Sovjet-Unie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018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9694" y="365125"/>
            <a:ext cx="7974106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Historisch Denken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82471" y="1690688"/>
            <a:ext cx="8171329" cy="460813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FF0000"/>
                </a:solidFill>
              </a:rPr>
              <a:t>Verandering </a:t>
            </a:r>
            <a:r>
              <a:rPr lang="nl-NL" b="1" dirty="0" err="1" smtClean="0">
                <a:solidFill>
                  <a:srgbClr val="FF0000"/>
                </a:solidFill>
              </a:rPr>
              <a:t>vs</a:t>
            </a:r>
            <a:r>
              <a:rPr lang="nl-NL" b="1" dirty="0" smtClean="0">
                <a:solidFill>
                  <a:srgbClr val="FF0000"/>
                </a:solidFill>
              </a:rPr>
              <a:t> Continuïteit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Blijft er iets hetzelfde -&gt; </a:t>
            </a:r>
            <a:r>
              <a:rPr lang="nl-NL" b="1" dirty="0" smtClean="0">
                <a:solidFill>
                  <a:srgbClr val="FF0000"/>
                </a:solidFill>
              </a:rPr>
              <a:t>Continuïteit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Veranderd er iets -&gt; </a:t>
            </a:r>
            <a:r>
              <a:rPr lang="nl-NL" b="1" dirty="0" smtClean="0">
                <a:solidFill>
                  <a:srgbClr val="FF0000"/>
                </a:solidFill>
              </a:rPr>
              <a:t>Verandering</a:t>
            </a:r>
          </a:p>
          <a:p>
            <a:pPr marL="0" indent="0">
              <a:buNone/>
            </a:pPr>
            <a:r>
              <a:rPr lang="nl-NL" b="1" dirty="0" smtClean="0">
                <a:solidFill>
                  <a:srgbClr val="FF0000"/>
                </a:solidFill>
              </a:rPr>
              <a:t>Verandering kan plaats vinden op 4  gebieden: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Politieke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Economische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Sociale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Culturele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Religieuze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Een verandering kan </a:t>
            </a:r>
            <a:r>
              <a:rPr lang="nl-NL" b="1" dirty="0" smtClean="0">
                <a:solidFill>
                  <a:srgbClr val="FF0000"/>
                </a:solidFill>
              </a:rPr>
              <a:t>snel</a:t>
            </a:r>
            <a:r>
              <a:rPr lang="nl-NL" dirty="0" smtClean="0">
                <a:solidFill>
                  <a:srgbClr val="FF0000"/>
                </a:solidFill>
              </a:rPr>
              <a:t> of </a:t>
            </a:r>
            <a:r>
              <a:rPr lang="nl-NL" b="1" dirty="0" smtClean="0">
                <a:solidFill>
                  <a:srgbClr val="FF0000"/>
                </a:solidFill>
              </a:rPr>
              <a:t>geleidelijk</a:t>
            </a:r>
            <a:r>
              <a:rPr lang="nl-NL" dirty="0" smtClean="0">
                <a:solidFill>
                  <a:srgbClr val="FF0000"/>
                </a:solidFill>
              </a:rPr>
              <a:t> gaan en </a:t>
            </a:r>
            <a:r>
              <a:rPr lang="nl-NL" b="1" dirty="0" smtClean="0">
                <a:solidFill>
                  <a:srgbClr val="FF0000"/>
                </a:solidFill>
              </a:rPr>
              <a:t>veel </a:t>
            </a:r>
            <a:r>
              <a:rPr lang="nl-NL" dirty="0" smtClean="0">
                <a:solidFill>
                  <a:srgbClr val="FF0000"/>
                </a:solidFill>
              </a:rPr>
              <a:t>of </a:t>
            </a:r>
            <a:r>
              <a:rPr lang="nl-NL" b="1" dirty="0" smtClean="0">
                <a:solidFill>
                  <a:srgbClr val="FF0000"/>
                </a:solidFill>
              </a:rPr>
              <a:t>weinig</a:t>
            </a:r>
            <a:r>
              <a:rPr lang="nl-NL" dirty="0" smtClean="0">
                <a:solidFill>
                  <a:srgbClr val="FF0000"/>
                </a:solidFill>
              </a:rPr>
              <a:t> invloed hebben op het dagelijks leven.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Is een verandering </a:t>
            </a:r>
            <a:r>
              <a:rPr lang="nl-NL" b="1" dirty="0" smtClean="0">
                <a:solidFill>
                  <a:srgbClr val="FF0000"/>
                </a:solidFill>
              </a:rPr>
              <a:t>snel</a:t>
            </a:r>
            <a:r>
              <a:rPr lang="nl-NL" dirty="0" smtClean="0">
                <a:solidFill>
                  <a:srgbClr val="FF0000"/>
                </a:solidFill>
              </a:rPr>
              <a:t> en heeft het </a:t>
            </a:r>
            <a:r>
              <a:rPr lang="nl-NL" b="1" dirty="0" smtClean="0">
                <a:solidFill>
                  <a:srgbClr val="FF0000"/>
                </a:solidFill>
              </a:rPr>
              <a:t>veel invloed </a:t>
            </a:r>
            <a:r>
              <a:rPr lang="nl-NL" dirty="0" smtClean="0">
                <a:solidFill>
                  <a:srgbClr val="FF0000"/>
                </a:solidFill>
              </a:rPr>
              <a:t>op het dagelijks leven spreken we van een </a:t>
            </a:r>
            <a:r>
              <a:rPr lang="nl-NL" b="1" dirty="0" smtClean="0">
                <a:solidFill>
                  <a:srgbClr val="FF0000"/>
                </a:solidFill>
              </a:rPr>
              <a:t>Revolutie</a:t>
            </a:r>
            <a:r>
              <a:rPr lang="nl-NL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Introductie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Historisch denken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Sovjet-Unie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5" name="Actieknop: Film 4">
            <a:hlinkClick r:id="rId2" highlightClick="1"/>
          </p:cNvPr>
          <p:cNvSpPr/>
          <p:nvPr/>
        </p:nvSpPr>
        <p:spPr>
          <a:xfrm>
            <a:off x="941294" y="5065059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041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Historisch Denken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4" name="Picture 10" descr="http://files.webklik.nl/user_files/2012_06/402359/Landbou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774" y="3023906"/>
            <a:ext cx="3257550" cy="360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s://i2.wp.com/www.zubb.nl/images/26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083" y="3567111"/>
            <a:ext cx="4457700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Introductie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Historisch denken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Sovjet-Unie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3078774" y="1854822"/>
            <a:ext cx="3710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Twee voorbeelden van een Revolutie.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>
                <a:solidFill>
                  <a:srgbClr val="FF0000"/>
                </a:solidFill>
              </a:rPr>
              <a:t>Noem een verschil en overeenkomst.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95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Historisch Denken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Introductie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Historisch denken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Sovjet-Unie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3213245" y="1385451"/>
            <a:ext cx="40790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Kaarten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Er zijn twee soorten historische kaarten: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Situatiekaarten </a:t>
            </a:r>
            <a:r>
              <a:rPr lang="nl-NL" dirty="0" smtClean="0">
                <a:solidFill>
                  <a:srgbClr val="FF0000"/>
                </a:solidFill>
              </a:rPr>
              <a:t>en</a:t>
            </a:r>
            <a:r>
              <a:rPr lang="nl-NL" b="1" dirty="0" smtClean="0">
                <a:solidFill>
                  <a:srgbClr val="FF0000"/>
                </a:solidFill>
              </a:rPr>
              <a:t> Ontwikkelingskaarten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3244" y="2393002"/>
            <a:ext cx="6665861" cy="436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64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Historisch Denken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Introductie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Historisch denken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Sovjet-Unie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3213245" y="1385451"/>
            <a:ext cx="20329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Voorbeeld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Welke is dit ?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Ontwikkelingskaart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Op welk gebied?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Politiek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http://fronza.nl/Content/Images/Blog/b3032916-8be5-4ded-b84c-5a6e6f04d743_OekraineSovjetU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990" y="2999253"/>
            <a:ext cx="8604546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88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Historisch Denken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Introductie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Historisch denken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Sovjet-Unie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3258070" y="1860580"/>
            <a:ext cx="313470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Werkblad - Instructies</a:t>
            </a:r>
          </a:p>
          <a:p>
            <a:endParaRPr lang="nl-NL" b="1" dirty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rgbClr val="FF0000"/>
                </a:solidFill>
              </a:rPr>
              <a:t>Wat? </a:t>
            </a:r>
            <a:r>
              <a:rPr lang="nl-NL" dirty="0" smtClean="0">
                <a:solidFill>
                  <a:srgbClr val="FF0000"/>
                </a:solidFill>
              </a:rPr>
              <a:t>Maakt het werkblad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Hoe? </a:t>
            </a:r>
            <a:r>
              <a:rPr lang="nl-NL" dirty="0" smtClean="0">
                <a:solidFill>
                  <a:srgbClr val="FF0000"/>
                </a:solidFill>
              </a:rPr>
              <a:t>Beantwoord de vragen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Hulp? </a:t>
            </a:r>
            <a:r>
              <a:rPr lang="nl-NL" dirty="0" smtClean="0">
                <a:solidFill>
                  <a:srgbClr val="FF0000"/>
                </a:solidFill>
              </a:rPr>
              <a:t>Buurman/buurvrouw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Tijd? </a:t>
            </a:r>
            <a:r>
              <a:rPr lang="nl-NL" dirty="0" smtClean="0">
                <a:solidFill>
                  <a:srgbClr val="FF0000"/>
                </a:solidFill>
              </a:rPr>
              <a:t>5 – 10 minuten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Klaar? </a:t>
            </a:r>
            <a:r>
              <a:rPr lang="nl-NL" dirty="0" smtClean="0">
                <a:solidFill>
                  <a:srgbClr val="FF0000"/>
                </a:solidFill>
              </a:rPr>
              <a:t>Lees bladzijde 48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Uitkomst?</a:t>
            </a:r>
            <a:r>
              <a:rPr lang="nl-NL" dirty="0" smtClean="0">
                <a:solidFill>
                  <a:srgbClr val="FF0000"/>
                </a:solidFill>
              </a:rPr>
              <a:t> Klassikaal bespreken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485364" y="1860580"/>
            <a:ext cx="50545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Werkblad - Gedrag</a:t>
            </a:r>
          </a:p>
          <a:p>
            <a:endParaRPr lang="nl-NL" b="1" dirty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rgbClr val="FF0000"/>
                </a:solidFill>
              </a:rPr>
              <a:t>Wat? </a:t>
            </a:r>
            <a:r>
              <a:rPr lang="nl-NL" dirty="0" smtClean="0">
                <a:solidFill>
                  <a:srgbClr val="FF0000"/>
                </a:solidFill>
              </a:rPr>
              <a:t>Maakt het werkblad, lees daarna de paragraaf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Hoe? </a:t>
            </a:r>
            <a:r>
              <a:rPr lang="nl-NL" dirty="0" smtClean="0">
                <a:solidFill>
                  <a:srgbClr val="FF0000"/>
                </a:solidFill>
              </a:rPr>
              <a:t>Fluisterend / in stilte</a:t>
            </a:r>
          </a:p>
        </p:txBody>
      </p:sp>
    </p:spTree>
    <p:extLst>
      <p:ext uri="{BB962C8B-B14F-4D97-AF65-F5344CB8AC3E}">
        <p14:creationId xmlns:p14="http://schemas.microsoft.com/office/powerpoint/2010/main" val="304738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0728" y="365125"/>
            <a:ext cx="7983071" cy="1325563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Historisch Denken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501153"/>
            <a:ext cx="23290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Wat gaan we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Introductie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Historisch denken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De Sovjet-Unie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2788921" y="1860580"/>
            <a:ext cx="92537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Vraag 1:</a:t>
            </a:r>
          </a:p>
          <a:p>
            <a:r>
              <a:rPr lang="nl-NL" b="1" dirty="0">
                <a:solidFill>
                  <a:srgbClr val="FF0000"/>
                </a:solidFill>
              </a:rPr>
              <a:t>Opdracht 1: Verandering en Continuïteit</a:t>
            </a:r>
            <a:endParaRPr lang="nl-NL" dirty="0">
              <a:solidFill>
                <a:srgbClr val="FF0000"/>
              </a:solidFill>
            </a:endParaRPr>
          </a:p>
          <a:p>
            <a:pPr lvl="0"/>
            <a:r>
              <a:rPr lang="nl-NL" dirty="0">
                <a:solidFill>
                  <a:srgbClr val="FF0000"/>
                </a:solidFill>
              </a:rPr>
              <a:t>Kijk naar het Handboek bron 1, noem vanuit deze bron een voorbeeld van: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Continuïteit: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1 mei, de dag van de Arbeid / achturige werkdag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Verandering: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Rusland is geen communistisch land meer / verandering manier van vieren 1 mei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Is deze verandering snel of langzaam en op welk gebied?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Dit is een snelle verandering op: </a:t>
            </a:r>
            <a:r>
              <a:rPr lang="nl-NL" b="1" dirty="0" smtClean="0">
                <a:solidFill>
                  <a:srgbClr val="FF0000"/>
                </a:solidFill>
              </a:rPr>
              <a:t>politiek / cultureel gebied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Zou je deze verandering een revolutie kunnen noemen en waarom?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Eigen antwoord: 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Ja omdat er in korte tijd veel is veranderd / nee omdat 1 mei nog steeds gevierd word.</a:t>
            </a:r>
          </a:p>
          <a:p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585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829</Words>
  <Application>Microsoft Office PowerPoint</Application>
  <PresentationFormat>Breedbeeld</PresentationFormat>
  <Paragraphs>213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Kantoorthema</vt:lpstr>
      <vt:lpstr>De Sovjet-Unie</vt:lpstr>
      <vt:lpstr>Wat gaan we doen?</vt:lpstr>
      <vt:lpstr>Lesdoelen</vt:lpstr>
      <vt:lpstr>Historisch Denken</vt:lpstr>
      <vt:lpstr>Historisch Denken</vt:lpstr>
      <vt:lpstr>Historisch Denken</vt:lpstr>
      <vt:lpstr>Historisch Denken</vt:lpstr>
      <vt:lpstr>Historisch Denken</vt:lpstr>
      <vt:lpstr>Historisch Denken</vt:lpstr>
      <vt:lpstr>Historisch Denken</vt:lpstr>
      <vt:lpstr>De Sovjet-Unie</vt:lpstr>
      <vt:lpstr>De Sovjet-Unie</vt:lpstr>
      <vt:lpstr>Zelfstandig werken</vt:lpstr>
      <vt:lpstr>Afsluiting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3: De Sovjet-Unie</dc:title>
  <dc:creator>Paul de Haan</dc:creator>
  <cp:lastModifiedBy>Paul de Haan</cp:lastModifiedBy>
  <cp:revision>20</cp:revision>
  <dcterms:created xsi:type="dcterms:W3CDTF">2017-01-21T10:26:06Z</dcterms:created>
  <dcterms:modified xsi:type="dcterms:W3CDTF">2019-08-05T19:23:41Z</dcterms:modified>
</cp:coreProperties>
</file>