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0" r:id="rId4"/>
    <p:sldId id="258" r:id="rId5"/>
    <p:sldId id="274" r:id="rId6"/>
    <p:sldId id="269" r:id="rId7"/>
    <p:sldId id="272" r:id="rId8"/>
    <p:sldId id="267" r:id="rId9"/>
    <p:sldId id="268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90" autoAdjust="0"/>
    <p:restoredTop sz="94660"/>
  </p:normalViewPr>
  <p:slideViewPr>
    <p:cSldViewPr snapToGrid="0">
      <p:cViewPr varScale="1">
        <p:scale>
          <a:sx n="85" d="100"/>
          <a:sy n="85" d="100"/>
        </p:scale>
        <p:origin x="52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B03B0-953C-49C8-819C-C9DFD9696C98}" type="datetimeFigureOut">
              <a:rPr lang="nl-NL" smtClean="0"/>
              <a:t>5-8-2019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7D5C-FDE1-4DE5-97AD-A96737C845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6553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B03B0-953C-49C8-819C-C9DFD9696C98}" type="datetimeFigureOut">
              <a:rPr lang="nl-NL" smtClean="0"/>
              <a:t>5-8-2019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7D5C-FDE1-4DE5-97AD-A96737C845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7412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B03B0-953C-49C8-819C-C9DFD9696C98}" type="datetimeFigureOut">
              <a:rPr lang="nl-NL" smtClean="0"/>
              <a:t>5-8-2019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7D5C-FDE1-4DE5-97AD-A96737C845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7985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B03B0-953C-49C8-819C-C9DFD9696C98}" type="datetimeFigureOut">
              <a:rPr lang="nl-NL" smtClean="0"/>
              <a:t>5-8-2019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7D5C-FDE1-4DE5-97AD-A96737C845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0899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B03B0-953C-49C8-819C-C9DFD9696C98}" type="datetimeFigureOut">
              <a:rPr lang="nl-NL" smtClean="0"/>
              <a:t>5-8-2019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7D5C-FDE1-4DE5-97AD-A96737C845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8006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B03B0-953C-49C8-819C-C9DFD9696C98}" type="datetimeFigureOut">
              <a:rPr lang="nl-NL" smtClean="0"/>
              <a:t>5-8-2019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7D5C-FDE1-4DE5-97AD-A96737C845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5824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B03B0-953C-49C8-819C-C9DFD9696C98}" type="datetimeFigureOut">
              <a:rPr lang="nl-NL" smtClean="0"/>
              <a:t>5-8-2019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7D5C-FDE1-4DE5-97AD-A96737C845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5227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B03B0-953C-49C8-819C-C9DFD9696C98}" type="datetimeFigureOut">
              <a:rPr lang="nl-NL" smtClean="0"/>
              <a:t>5-8-2019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7D5C-FDE1-4DE5-97AD-A96737C845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2253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B03B0-953C-49C8-819C-C9DFD9696C98}" type="datetimeFigureOut">
              <a:rPr lang="nl-NL" smtClean="0"/>
              <a:t>5-8-2019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7D5C-FDE1-4DE5-97AD-A96737C845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9403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B03B0-953C-49C8-819C-C9DFD9696C98}" type="datetimeFigureOut">
              <a:rPr lang="nl-NL" smtClean="0"/>
              <a:t>5-8-2019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7D5C-FDE1-4DE5-97AD-A96737C845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441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B03B0-953C-49C8-819C-C9DFD9696C98}" type="datetimeFigureOut">
              <a:rPr lang="nl-NL" smtClean="0"/>
              <a:t>5-8-2019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7D5C-FDE1-4DE5-97AD-A96737C845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0477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9000">
              <a:srgbClr val="FF0000"/>
            </a:gs>
            <a:gs pos="22000">
              <a:schemeClr val="bg2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AB03B0-953C-49C8-819C-C9DFD9696C98}" type="datetimeFigureOut">
              <a:rPr lang="nl-NL" smtClean="0"/>
              <a:t>5-8-2019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EE7D5C-FDE1-4DE5-97AD-A96737C845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8541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JLyRwCJpaK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752725" y="0"/>
            <a:ext cx="9144000" cy="2387600"/>
          </a:xfrm>
        </p:spPr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/>
            </a:r>
            <a:br>
              <a:rPr lang="nl-NL" b="1" dirty="0" smtClean="0">
                <a:solidFill>
                  <a:srgbClr val="FF0000"/>
                </a:solidFill>
              </a:rPr>
            </a:br>
            <a:r>
              <a:rPr lang="nl-NL" b="1" dirty="0" smtClean="0">
                <a:solidFill>
                  <a:srgbClr val="FF0000"/>
                </a:solidFill>
              </a:rPr>
              <a:t>Arbeidersparadijs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600325" y="2387600"/>
            <a:ext cx="9144000" cy="1655762"/>
          </a:xfrm>
        </p:spPr>
        <p:txBody>
          <a:bodyPr/>
          <a:lstStyle/>
          <a:p>
            <a:r>
              <a:rPr lang="nl-NL" dirty="0" smtClean="0">
                <a:solidFill>
                  <a:schemeClr val="bg1">
                    <a:lumMod val="50000"/>
                  </a:schemeClr>
                </a:solidFill>
              </a:rPr>
              <a:t>Les </a:t>
            </a:r>
            <a:r>
              <a:rPr lang="nl-NL" dirty="0" smtClean="0">
                <a:solidFill>
                  <a:schemeClr val="bg1">
                    <a:lumMod val="50000"/>
                  </a:schemeClr>
                </a:solidFill>
              </a:rPr>
              <a:t>3: Tussen Dwang en Belofte</a:t>
            </a:r>
            <a:endParaRPr lang="nl-NL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0513" y="2782383"/>
            <a:ext cx="6158193" cy="3985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61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15552" y="365125"/>
            <a:ext cx="7938247" cy="1325563"/>
          </a:xfrm>
        </p:spPr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Wat gaan we doen?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904564" y="1568824"/>
            <a:ext cx="8449235" cy="4608139"/>
          </a:xfrm>
        </p:spPr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Lesdoelen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Herhaling; (</a:t>
            </a:r>
            <a:r>
              <a:rPr lang="nl-NL" dirty="0" err="1" smtClean="0">
                <a:solidFill>
                  <a:srgbClr val="FF0000"/>
                </a:solidFill>
              </a:rPr>
              <a:t>Kahoot</a:t>
            </a:r>
            <a:r>
              <a:rPr lang="nl-NL" dirty="0" smtClean="0">
                <a:solidFill>
                  <a:srgbClr val="FF0000"/>
                </a:solidFill>
              </a:rPr>
              <a:t>)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Een nieuwe staat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Het arbeidersparadijs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Het boeren leven</a:t>
            </a:r>
            <a:endParaRPr lang="nl-NL" dirty="0">
              <a:solidFill>
                <a:srgbClr val="FF0000"/>
              </a:solidFill>
            </a:endParaRPr>
          </a:p>
          <a:p>
            <a:r>
              <a:rPr lang="nl-NL" dirty="0" smtClean="0">
                <a:solidFill>
                  <a:srgbClr val="FF0000"/>
                </a:solidFill>
              </a:rPr>
              <a:t>Zelfstandig werken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Afsluiting</a:t>
            </a:r>
          </a:p>
          <a:p>
            <a:pPr marL="0" indent="0">
              <a:buNone/>
            </a:pPr>
            <a:endParaRPr lang="nl-NL" dirty="0" smtClean="0">
              <a:solidFill>
                <a:srgbClr val="FF0000"/>
              </a:solidFill>
            </a:endParaRPr>
          </a:p>
          <a:p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0" y="2501153"/>
            <a:ext cx="2395015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Wat gaan we doen?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Lesdoelen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Herhaling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Een nieuwe staat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Arbeidersparadijs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Het boeren leven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Zelfstandig werken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7692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15552" y="365125"/>
            <a:ext cx="7938247" cy="1325563"/>
          </a:xfrm>
        </p:spPr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Lesdoelen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904564" y="1568824"/>
            <a:ext cx="8449235" cy="4608139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>
                <a:solidFill>
                  <a:srgbClr val="FF0000"/>
                </a:solidFill>
              </a:rPr>
              <a:t>Aan het einde van de les kunnen jullie: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Uitleggen hoe de sovjets bouwden aan hun communistische staat;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Uitleggen welke maatregelen de communisten namen tijdens de burgeroorlog;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Uitleggen welke economische veranderingen onder Stalin werden doorgevoerd;</a:t>
            </a:r>
          </a:p>
          <a:p>
            <a:pPr marL="0" indent="0">
              <a:buNone/>
            </a:pPr>
            <a:endParaRPr lang="nl-NL" dirty="0" smtClean="0">
              <a:solidFill>
                <a:srgbClr val="FF0000"/>
              </a:solidFill>
            </a:endParaRPr>
          </a:p>
          <a:p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0" y="2501153"/>
            <a:ext cx="2329036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Wat gaan we doen?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Lesdoelen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Herhaling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Een nieuwe staat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Arbeidersparadijs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Het boeren leven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Zelfstandig werken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7018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79694" y="365125"/>
            <a:ext cx="7974106" cy="1325563"/>
          </a:xfrm>
        </p:spPr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Een nieuwe staat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182471" y="1690688"/>
            <a:ext cx="8171329" cy="4608139"/>
          </a:xfrm>
        </p:spPr>
        <p:txBody>
          <a:bodyPr>
            <a:normAutofit/>
          </a:bodyPr>
          <a:lstStyle/>
          <a:p>
            <a:pPr marL="457200" indent="-457200">
              <a:buAutoNum type="arabicPlain" startAt="1922"/>
            </a:pPr>
            <a:r>
              <a:rPr lang="nl-NL" sz="2400" dirty="0" smtClean="0">
                <a:solidFill>
                  <a:srgbClr val="FF0000"/>
                </a:solidFill>
              </a:rPr>
              <a:t>- </a:t>
            </a:r>
            <a:r>
              <a:rPr lang="nl-NL" sz="2400" dirty="0">
                <a:solidFill>
                  <a:srgbClr val="FF0000"/>
                </a:solidFill>
              </a:rPr>
              <a:t>Einde van de burgeroorlog, Lenin is stevig aan de </a:t>
            </a:r>
            <a:r>
              <a:rPr lang="nl-NL" sz="2400" dirty="0" smtClean="0">
                <a:solidFill>
                  <a:srgbClr val="FF0000"/>
                </a:solidFill>
              </a:rPr>
              <a:t>macht.</a:t>
            </a:r>
          </a:p>
          <a:p>
            <a:pPr marL="0" indent="0">
              <a:buNone/>
            </a:pPr>
            <a:r>
              <a:rPr lang="nl-NL" sz="2400" b="1" dirty="0" smtClean="0">
                <a:solidFill>
                  <a:srgbClr val="FF0000"/>
                </a:solidFill>
              </a:rPr>
              <a:t>Gevolg: </a:t>
            </a:r>
          </a:p>
          <a:p>
            <a:r>
              <a:rPr lang="nl-NL" sz="2400" dirty="0" smtClean="0">
                <a:solidFill>
                  <a:srgbClr val="FF0000"/>
                </a:solidFill>
              </a:rPr>
              <a:t>Communisme ingevoerd;</a:t>
            </a:r>
            <a:r>
              <a:rPr lang="nl-NL" sz="2400" dirty="0">
                <a:solidFill>
                  <a:srgbClr val="FF0000"/>
                </a:solidFill>
              </a:rPr>
              <a:t> </a:t>
            </a:r>
            <a:r>
              <a:rPr lang="nl-NL" sz="2400" b="1" dirty="0" smtClean="0">
                <a:solidFill>
                  <a:srgbClr val="FF0000"/>
                </a:solidFill>
              </a:rPr>
              <a:t>(Politiek)</a:t>
            </a:r>
          </a:p>
          <a:p>
            <a:r>
              <a:rPr lang="nl-NL" sz="2400" dirty="0" smtClean="0">
                <a:solidFill>
                  <a:srgbClr val="FF0000"/>
                </a:solidFill>
              </a:rPr>
              <a:t>De </a:t>
            </a:r>
            <a:r>
              <a:rPr lang="nl-NL" sz="2400" dirty="0">
                <a:solidFill>
                  <a:srgbClr val="FF0000"/>
                </a:solidFill>
              </a:rPr>
              <a:t>hele samenleving moest leven naar de regels van de Communistische Partij</a:t>
            </a:r>
            <a:r>
              <a:rPr lang="nl-NL" sz="2400" dirty="0" smtClean="0">
                <a:solidFill>
                  <a:srgbClr val="FF0000"/>
                </a:solidFill>
              </a:rPr>
              <a:t>; </a:t>
            </a:r>
            <a:r>
              <a:rPr lang="nl-NL" sz="2400" b="1" dirty="0" smtClean="0">
                <a:solidFill>
                  <a:srgbClr val="FF0000"/>
                </a:solidFill>
              </a:rPr>
              <a:t>(Sociaal)</a:t>
            </a:r>
          </a:p>
          <a:p>
            <a:r>
              <a:rPr lang="nl-NL" sz="2400" dirty="0" smtClean="0">
                <a:solidFill>
                  <a:srgbClr val="FF0000"/>
                </a:solidFill>
              </a:rPr>
              <a:t>Tegenstanders van de Bolsjewieken worden opgespoord; </a:t>
            </a:r>
            <a:r>
              <a:rPr lang="nl-NL" sz="2400" b="1" dirty="0" smtClean="0">
                <a:solidFill>
                  <a:srgbClr val="FF0000"/>
                </a:solidFill>
              </a:rPr>
              <a:t>(Sociaal)</a:t>
            </a:r>
          </a:p>
          <a:p>
            <a:r>
              <a:rPr lang="nl-NL" sz="2400" dirty="0" smtClean="0">
                <a:solidFill>
                  <a:srgbClr val="FF0000"/>
                </a:solidFill>
              </a:rPr>
              <a:t>Nationaliseren van banken; </a:t>
            </a:r>
            <a:r>
              <a:rPr lang="nl-NL" sz="2400" b="1" dirty="0" smtClean="0">
                <a:solidFill>
                  <a:srgbClr val="FF0000"/>
                </a:solidFill>
              </a:rPr>
              <a:t>(Economisch)</a:t>
            </a:r>
          </a:p>
          <a:p>
            <a:r>
              <a:rPr lang="nl-NL" sz="2400" dirty="0" smtClean="0">
                <a:solidFill>
                  <a:srgbClr val="FF0000"/>
                </a:solidFill>
              </a:rPr>
              <a:t>Fabrieken geleid door arbeiders; </a:t>
            </a:r>
            <a:r>
              <a:rPr lang="nl-NL" sz="2400" b="1" dirty="0" smtClean="0">
                <a:solidFill>
                  <a:srgbClr val="FF0000"/>
                </a:solidFill>
              </a:rPr>
              <a:t>(Economisch)</a:t>
            </a:r>
          </a:p>
          <a:p>
            <a:pPr marL="0" indent="0">
              <a:buNone/>
            </a:pPr>
            <a:endParaRPr lang="nl-NL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nl-NL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nl-NL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0" y="2501153"/>
            <a:ext cx="2329036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Wat gaan we doen?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Lesdoelen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Herhaling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Een nieuwe staat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Arbeidersparadijs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Het boeren leven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Zelfstandig werken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/>
          </a:p>
        </p:txBody>
      </p:sp>
      <p:pic>
        <p:nvPicPr>
          <p:cNvPr id="1026" name="Picture 2" descr="http://www.nmkampvught.nl/wordpress/wp-content/uploads/2015/06/Gevangenen-graven-met-blote-handen-het-Witte-Zee-kanaal-_Collectie-Thomas-Kinzy_NM-Kamp-Vught-expositi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1126" y="0"/>
            <a:ext cx="961401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416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79694" y="365125"/>
            <a:ext cx="7974106" cy="1325563"/>
          </a:xfrm>
        </p:spPr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Een nieuwe staat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182471" y="1690688"/>
            <a:ext cx="8171329" cy="460813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2400" b="1" dirty="0" smtClean="0">
                <a:solidFill>
                  <a:srgbClr val="FF0000"/>
                </a:solidFill>
              </a:rPr>
              <a:t>Maar….</a:t>
            </a:r>
          </a:p>
          <a:p>
            <a:r>
              <a:rPr lang="nl-NL" sz="2400" dirty="0" smtClean="0">
                <a:solidFill>
                  <a:srgbClr val="FF0000"/>
                </a:solidFill>
              </a:rPr>
              <a:t>Ontevredenheid boeren;</a:t>
            </a:r>
          </a:p>
          <a:p>
            <a:r>
              <a:rPr lang="nl-NL" sz="2400" dirty="0" smtClean="0">
                <a:solidFill>
                  <a:srgbClr val="FF0000"/>
                </a:solidFill>
              </a:rPr>
              <a:t>Boeren houden graan in hun schuur;</a:t>
            </a:r>
          </a:p>
          <a:p>
            <a:r>
              <a:rPr lang="nl-NL" sz="2400" dirty="0" smtClean="0">
                <a:solidFill>
                  <a:srgbClr val="FF0000"/>
                </a:solidFill>
              </a:rPr>
              <a:t>Hongersnood in 1921 -&gt; Opstand;</a:t>
            </a:r>
          </a:p>
          <a:p>
            <a:pPr marL="0" indent="0">
              <a:buNone/>
            </a:pPr>
            <a:r>
              <a:rPr lang="nl-NL" sz="2400" b="1" dirty="0" smtClean="0">
                <a:solidFill>
                  <a:srgbClr val="FF0000"/>
                </a:solidFill>
              </a:rPr>
              <a:t>Gevolg:</a:t>
            </a:r>
          </a:p>
          <a:p>
            <a:pPr marL="0" indent="0">
              <a:buNone/>
            </a:pPr>
            <a:r>
              <a:rPr lang="nl-NL" sz="2400" dirty="0" smtClean="0">
                <a:solidFill>
                  <a:srgbClr val="FF0000"/>
                </a:solidFill>
              </a:rPr>
              <a:t>Nieuw Economische Politiek </a:t>
            </a:r>
            <a:r>
              <a:rPr lang="nl-NL" sz="2400" b="1" dirty="0" smtClean="0">
                <a:solidFill>
                  <a:srgbClr val="FF0000"/>
                </a:solidFill>
              </a:rPr>
              <a:t>(NEP)</a:t>
            </a:r>
          </a:p>
          <a:p>
            <a:pPr marL="0" indent="0">
              <a:buNone/>
            </a:pPr>
            <a:r>
              <a:rPr lang="nl-NL" sz="2400" dirty="0" smtClean="0">
                <a:solidFill>
                  <a:srgbClr val="FF0000"/>
                </a:solidFill>
              </a:rPr>
              <a:t>Niet al het graan word in beslag genomen overschotten mochten verkocht worden;</a:t>
            </a:r>
          </a:p>
          <a:p>
            <a:pPr marL="0" indent="0">
              <a:buNone/>
            </a:pPr>
            <a:r>
              <a:rPr lang="nl-NL" sz="2400" dirty="0" smtClean="0">
                <a:solidFill>
                  <a:srgbClr val="FF0000"/>
                </a:solidFill>
              </a:rPr>
              <a:t>Binnenlandse handel toegestaan;</a:t>
            </a:r>
          </a:p>
          <a:p>
            <a:pPr marL="0" indent="0">
              <a:buNone/>
            </a:pPr>
            <a:r>
              <a:rPr lang="nl-NL" sz="2400" dirty="0" smtClean="0">
                <a:solidFill>
                  <a:srgbClr val="FF0000"/>
                </a:solidFill>
              </a:rPr>
              <a:t>Fabriekseigenaren terug (onder toezicht) en mochten winst houden;</a:t>
            </a:r>
          </a:p>
          <a:p>
            <a:pPr marL="0" indent="0">
              <a:buNone/>
            </a:pPr>
            <a:endParaRPr lang="nl-NL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0" y="2501153"/>
            <a:ext cx="2329036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Wat gaan we doen?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Lesdoelen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Herhaling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Een nieuwe staat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Arbeidersparadijs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Het boeren leven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Zelfstandig werken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/>
          </a:p>
        </p:txBody>
      </p:sp>
      <p:sp>
        <p:nvSpPr>
          <p:cNvPr id="5" name="Actieknop: Film 4">
            <a:hlinkClick r:id="rId2" highlightClick="1"/>
          </p:cNvPr>
          <p:cNvSpPr/>
          <p:nvPr/>
        </p:nvSpPr>
        <p:spPr>
          <a:xfrm>
            <a:off x="654424" y="5172635"/>
            <a:ext cx="1042416" cy="1042416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462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70728" y="365125"/>
            <a:ext cx="7983071" cy="1325563"/>
          </a:xfrm>
        </p:spPr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Arbeidersparadijs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0" y="2501153"/>
            <a:ext cx="2329036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Wat gaan we doen?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Lesdoelen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Herhaling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Een nieuwe staat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Arbeidersparadijs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Het boeren leven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Zelfstandig werken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2735399" y="1574147"/>
            <a:ext cx="92537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Stalin aan de macht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dirty="0" smtClean="0">
                <a:solidFill>
                  <a:srgbClr val="FF0000"/>
                </a:solidFill>
              </a:rPr>
              <a:t>1922</a:t>
            </a:r>
            <a:r>
              <a:rPr lang="nl-NL" dirty="0" smtClean="0">
                <a:solidFill>
                  <a:srgbClr val="FF0000"/>
                </a:solidFill>
              </a:rPr>
              <a:t> wordt Stalin partijsecretaris;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rgbClr val="FF0000"/>
                </a:solidFill>
              </a:rPr>
              <a:t>Vervangt de communisten top voor vrienden;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dirty="0" smtClean="0">
                <a:solidFill>
                  <a:srgbClr val="FF0000"/>
                </a:solidFill>
              </a:rPr>
              <a:t>1927</a:t>
            </a:r>
            <a:r>
              <a:rPr lang="nl-NL" dirty="0" smtClean="0">
                <a:solidFill>
                  <a:srgbClr val="FF0000"/>
                </a:solidFill>
              </a:rPr>
              <a:t> Stalin vervangt </a:t>
            </a:r>
            <a:r>
              <a:rPr lang="nl-NL" b="1" dirty="0" smtClean="0">
                <a:solidFill>
                  <a:srgbClr val="FF0000"/>
                </a:solidFill>
              </a:rPr>
              <a:t>NEP</a:t>
            </a:r>
            <a:r>
              <a:rPr lang="nl-NL" dirty="0" smtClean="0">
                <a:solidFill>
                  <a:srgbClr val="FF0000"/>
                </a:solidFill>
              </a:rPr>
              <a:t> voor vijfjarenplannen -&gt; planeconomie</a:t>
            </a:r>
          </a:p>
          <a:p>
            <a:endParaRPr lang="nl-NL" dirty="0">
              <a:solidFill>
                <a:srgbClr val="FF0000"/>
              </a:solidFill>
            </a:endParaRPr>
          </a:p>
          <a:p>
            <a:r>
              <a:rPr lang="nl-NL" dirty="0" smtClean="0">
                <a:solidFill>
                  <a:srgbClr val="FF0000"/>
                </a:solidFill>
              </a:rPr>
              <a:t>Industrialisatie krijgt voorrang, spoorwegennet uitgebreid</a:t>
            </a: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5605" y="2779059"/>
            <a:ext cx="3573522" cy="3897686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4168" y="1948696"/>
            <a:ext cx="3776395" cy="502614"/>
          </a:xfrm>
          <a:prstGeom prst="rect">
            <a:avLst/>
          </a:prstGeom>
        </p:spPr>
      </p:pic>
      <p:pic>
        <p:nvPicPr>
          <p:cNvPr id="1026" name="Picture 2" descr="Afbeeldingsresultaat voor schoene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2005" y="3450034"/>
            <a:ext cx="5943600" cy="310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7742" y="135334"/>
            <a:ext cx="7219950" cy="331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714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70728" y="365125"/>
            <a:ext cx="7983071" cy="1325563"/>
          </a:xfrm>
        </p:spPr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Het boeren leven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0" y="2501153"/>
            <a:ext cx="2329036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Wat gaan we doen?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Lesdoelen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Herhaling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Een nieuwe staat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Arbeidersparadijs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Het boeren leven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Zelfstandig werken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2735399" y="3921135"/>
            <a:ext cx="92537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Gevolg: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rgbClr val="FF0000"/>
                </a:solidFill>
              </a:rPr>
              <a:t>Ontevredenheid onder boeren;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rgbClr val="FF0000"/>
                </a:solidFill>
              </a:rPr>
              <a:t>Vijfjarenplannen werken niet;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rgbClr val="FF0000"/>
                </a:solidFill>
              </a:rPr>
              <a:t>Boeren slachtte liever hun eigen vee dan naar de staat;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rgbClr val="FF0000"/>
                </a:solidFill>
              </a:rPr>
              <a:t>1929 en 1933 ontstaan er grote hongersnoden waarbij miljoenen mensen stierven;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rgbClr val="FF0000"/>
                </a:solidFill>
              </a:rPr>
              <a:t>Protesterende boeren naar </a:t>
            </a:r>
            <a:r>
              <a:rPr lang="nl-NL" b="1" dirty="0" err="1" smtClean="0">
                <a:solidFill>
                  <a:srgbClr val="FF0000"/>
                </a:solidFill>
              </a:rPr>
              <a:t>Goelags</a:t>
            </a:r>
            <a:endParaRPr lang="nl-NL" b="1" dirty="0" smtClean="0">
              <a:solidFill>
                <a:srgbClr val="FF0000"/>
              </a:solidFill>
            </a:endParaRPr>
          </a:p>
        </p:txBody>
      </p:sp>
      <p:sp>
        <p:nvSpPr>
          <p:cNvPr id="4" name="PIJL-OMLAAG 3"/>
          <p:cNvSpPr/>
          <p:nvPr/>
        </p:nvSpPr>
        <p:spPr>
          <a:xfrm>
            <a:off x="4078941" y="3090208"/>
            <a:ext cx="457200" cy="3970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Tekstvak 6"/>
          <p:cNvSpPr txBox="1"/>
          <p:nvPr/>
        </p:nvSpPr>
        <p:spPr>
          <a:xfrm>
            <a:off x="2735399" y="3487271"/>
            <a:ext cx="3838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Grote boerderijen worden “</a:t>
            </a:r>
            <a:r>
              <a:rPr lang="nl-NL" b="1" dirty="0" smtClean="0">
                <a:solidFill>
                  <a:srgbClr val="FF0000"/>
                </a:solidFill>
              </a:rPr>
              <a:t>Kolchozen</a:t>
            </a:r>
            <a:r>
              <a:rPr lang="nl-NL" dirty="0" smtClean="0">
                <a:solidFill>
                  <a:srgbClr val="FF0000"/>
                </a:solidFill>
              </a:rPr>
              <a:t>”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2869869" y="1690688"/>
            <a:ext cx="92537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Veranderingen in de landbouw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Kleine boeren verbouwde alleen voor zichzelf.</a:t>
            </a:r>
          </a:p>
          <a:p>
            <a:endParaRPr lang="nl-NL" dirty="0">
              <a:solidFill>
                <a:srgbClr val="FF0000"/>
              </a:solidFill>
            </a:endParaRPr>
          </a:p>
          <a:p>
            <a:r>
              <a:rPr lang="nl-NL" b="1" dirty="0" smtClean="0">
                <a:solidFill>
                  <a:srgbClr val="FF0000"/>
                </a:solidFill>
              </a:rPr>
              <a:t>Om de opbrengsten te verhogen:</a:t>
            </a:r>
            <a:endParaRPr lang="nl-NL" dirty="0">
              <a:solidFill>
                <a:srgbClr val="FF0000"/>
              </a:solidFill>
            </a:endParaRPr>
          </a:p>
          <a:p>
            <a:r>
              <a:rPr lang="nl-NL" dirty="0" smtClean="0">
                <a:solidFill>
                  <a:srgbClr val="FF0000"/>
                </a:solidFill>
              </a:rPr>
              <a:t>Boerderijen worden gecollectiviseerd</a:t>
            </a:r>
          </a:p>
        </p:txBody>
      </p:sp>
    </p:spTree>
    <p:extLst>
      <p:ext uri="{BB962C8B-B14F-4D97-AF65-F5344CB8AC3E}">
        <p14:creationId xmlns:p14="http://schemas.microsoft.com/office/powerpoint/2010/main" val="3661050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" grpId="0" animBg="1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70728" y="365125"/>
            <a:ext cx="7983071" cy="1325563"/>
          </a:xfrm>
        </p:spPr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Zelfstandig werken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0" y="2501153"/>
            <a:ext cx="232903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Wat gaan we doen?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Lesdoelen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Herhaling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Een nieuwe staat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Arbeidersparadijs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Zelfstandig werken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3370728" y="1995488"/>
            <a:ext cx="66607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Maak het werkblad</a:t>
            </a:r>
          </a:p>
          <a:p>
            <a:endParaRPr lang="nl-NL" b="1" dirty="0" smtClean="0">
              <a:solidFill>
                <a:srgbClr val="FF0000"/>
              </a:solidFill>
            </a:endParaRPr>
          </a:p>
        </p:txBody>
      </p:sp>
      <p:pic>
        <p:nvPicPr>
          <p:cNvPr id="12290" name="Picture 2" descr="http://www.nieuwestijl.com/images93_1/russisch_ontwer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728" y="3437864"/>
            <a:ext cx="4762500" cy="3190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08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70728" y="365125"/>
            <a:ext cx="7983071" cy="1325563"/>
          </a:xfrm>
        </p:spPr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Afsluiting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0" y="2501153"/>
            <a:ext cx="232903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Wat gaan we doen?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Lesdoelen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Herhaling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Een nieuwe staat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Arbeidersparadijs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Zelfstandig werken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Afsluiting</a:t>
            </a:r>
            <a:endParaRPr lang="nl-NL" b="1" i="1" dirty="0"/>
          </a:p>
        </p:txBody>
      </p:sp>
      <p:sp>
        <p:nvSpPr>
          <p:cNvPr id="10" name="Tekstvak 9"/>
          <p:cNvSpPr txBox="1"/>
          <p:nvPr/>
        </p:nvSpPr>
        <p:spPr>
          <a:xfrm>
            <a:off x="2904565" y="1426058"/>
            <a:ext cx="448235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Huiswerk: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Leren paragraaf 3</a:t>
            </a:r>
          </a:p>
          <a:p>
            <a:endParaRPr lang="nl-NL" b="1" dirty="0">
              <a:solidFill>
                <a:srgbClr val="FF0000"/>
              </a:solidFill>
            </a:endParaRPr>
          </a:p>
          <a:p>
            <a:r>
              <a:rPr lang="nl-NL" b="1" dirty="0" smtClean="0">
                <a:solidFill>
                  <a:srgbClr val="FF0000"/>
                </a:solidFill>
              </a:rPr>
              <a:t>Maken: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Werkblad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5565" y="3783106"/>
            <a:ext cx="4186435" cy="2352513"/>
          </a:xfrm>
          <a:prstGeom prst="rect">
            <a:avLst/>
          </a:prstGeom>
        </p:spPr>
      </p:pic>
      <p:sp>
        <p:nvSpPr>
          <p:cNvPr id="8" name="Tekstvak 7"/>
          <p:cNvSpPr txBox="1"/>
          <p:nvPr/>
        </p:nvSpPr>
        <p:spPr>
          <a:xfrm>
            <a:off x="7236755" y="1426058"/>
            <a:ext cx="44823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Volgende week</a:t>
            </a:r>
          </a:p>
          <a:p>
            <a:r>
              <a:rPr lang="nl-NL" dirty="0">
                <a:solidFill>
                  <a:srgbClr val="FF0000"/>
                </a:solidFill>
              </a:rPr>
              <a:t>P</a:t>
            </a:r>
            <a:r>
              <a:rPr lang="nl-NL" dirty="0" smtClean="0">
                <a:solidFill>
                  <a:srgbClr val="FF0000"/>
                </a:solidFill>
              </a:rPr>
              <a:t>aragraaf 4;</a:t>
            </a:r>
          </a:p>
        </p:txBody>
      </p:sp>
      <p:sp>
        <p:nvSpPr>
          <p:cNvPr id="9" name="Tijdelijke aanduiding voor inhoud 2"/>
          <p:cNvSpPr>
            <a:spLocks noGrp="1"/>
          </p:cNvSpPr>
          <p:nvPr>
            <p:ph idx="1"/>
          </p:nvPr>
        </p:nvSpPr>
        <p:spPr>
          <a:xfrm>
            <a:off x="2904565" y="3133322"/>
            <a:ext cx="4867836" cy="30436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1800" b="1" dirty="0" smtClean="0">
                <a:solidFill>
                  <a:srgbClr val="FF0000"/>
                </a:solidFill>
              </a:rPr>
              <a:t>Aan het einde van de les kunnen jullie:</a:t>
            </a:r>
          </a:p>
          <a:p>
            <a:r>
              <a:rPr lang="nl-NL" sz="1800" dirty="0" smtClean="0">
                <a:solidFill>
                  <a:srgbClr val="FF0000"/>
                </a:solidFill>
              </a:rPr>
              <a:t>Uitleggen hoe de sovjets bouwden aan hun communistische staat;</a:t>
            </a:r>
          </a:p>
          <a:p>
            <a:r>
              <a:rPr lang="nl-NL" sz="1800" dirty="0" smtClean="0">
                <a:solidFill>
                  <a:srgbClr val="FF0000"/>
                </a:solidFill>
              </a:rPr>
              <a:t>Uitleggen welke maatregelen de communisten namen tijdens de burgeroorlog;</a:t>
            </a:r>
          </a:p>
          <a:p>
            <a:r>
              <a:rPr lang="nl-NL" sz="1800" dirty="0" smtClean="0">
                <a:solidFill>
                  <a:srgbClr val="FF0000"/>
                </a:solidFill>
              </a:rPr>
              <a:t>Uitleggen welke economische veranderingen onder Stalin werden doorgevoerd;</a:t>
            </a:r>
          </a:p>
          <a:p>
            <a:pPr marL="0" indent="0">
              <a:buNone/>
            </a:pPr>
            <a:endParaRPr lang="nl-NL" sz="1800" dirty="0" smtClean="0">
              <a:solidFill>
                <a:srgbClr val="FF0000"/>
              </a:solidFill>
            </a:endParaRPr>
          </a:p>
          <a:p>
            <a:endParaRPr lang="nl-NL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06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482</Words>
  <Application>Microsoft Office PowerPoint</Application>
  <PresentationFormat>Breedbeeld</PresentationFormat>
  <Paragraphs>139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Kantoorthema</vt:lpstr>
      <vt:lpstr> Arbeidersparadijs</vt:lpstr>
      <vt:lpstr>Wat gaan we doen?</vt:lpstr>
      <vt:lpstr>Lesdoelen</vt:lpstr>
      <vt:lpstr>Een nieuwe staat</vt:lpstr>
      <vt:lpstr>Een nieuwe staat</vt:lpstr>
      <vt:lpstr>Arbeidersparadijs</vt:lpstr>
      <vt:lpstr>Het boeren leven</vt:lpstr>
      <vt:lpstr>Zelfstandig werken</vt:lpstr>
      <vt:lpstr>Afsluiting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3: De Sovjet-Unie</dc:title>
  <dc:creator>Paul de Haan</dc:creator>
  <cp:lastModifiedBy>Paul de Haan</cp:lastModifiedBy>
  <cp:revision>42</cp:revision>
  <dcterms:created xsi:type="dcterms:W3CDTF">2017-01-21T10:26:06Z</dcterms:created>
  <dcterms:modified xsi:type="dcterms:W3CDTF">2019-08-05T19:26:58Z</dcterms:modified>
</cp:coreProperties>
</file>