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75" r:id="rId5"/>
    <p:sldId id="259" r:id="rId6"/>
    <p:sldId id="258" r:id="rId7"/>
    <p:sldId id="269" r:id="rId8"/>
    <p:sldId id="276" r:id="rId9"/>
    <p:sldId id="267" r:id="rId10"/>
    <p:sldId id="268"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0" autoAdjust="0"/>
    <p:restoredTop sz="94660"/>
  </p:normalViewPr>
  <p:slideViewPr>
    <p:cSldViewPr snapToGrid="0">
      <p:cViewPr varScale="1">
        <p:scale>
          <a:sx n="85" d="100"/>
          <a:sy n="85" d="100"/>
        </p:scale>
        <p:origin x="52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456553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1227412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367985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800899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1638006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77AB03B0-953C-49C8-819C-C9DFD9696C98}" type="datetimeFigureOut">
              <a:rPr lang="nl-NL" smtClean="0"/>
              <a:t>5-8-2019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2285824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77AB03B0-953C-49C8-819C-C9DFD9696C98}" type="datetimeFigureOut">
              <a:rPr lang="nl-NL" smtClean="0"/>
              <a:t>5-8-2019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355227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77AB03B0-953C-49C8-819C-C9DFD9696C98}" type="datetimeFigureOut">
              <a:rPr lang="nl-NL" smtClean="0"/>
              <a:t>5-8-2019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2482253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7AB03B0-953C-49C8-819C-C9DFD9696C98}" type="datetimeFigureOut">
              <a:rPr lang="nl-NL" smtClean="0"/>
              <a:t>5-8-2019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549403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7AB03B0-953C-49C8-819C-C9DFD9696C98}" type="datetimeFigureOut">
              <a:rPr lang="nl-NL" smtClean="0"/>
              <a:t>5-8-2019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48441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7AB03B0-953C-49C8-819C-C9DFD9696C98}" type="datetimeFigureOut">
              <a:rPr lang="nl-NL" smtClean="0"/>
              <a:t>5-8-2019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1830477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9000">
              <a:srgbClr val="FF0000"/>
            </a:gs>
            <a:gs pos="22000">
              <a:schemeClr val="bg2"/>
            </a:gs>
          </a:gsLst>
          <a:lin ang="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EE7D5C-FDE1-4DE5-97AD-A96737C8458B}" type="slidenum">
              <a:rPr lang="nl-NL" smtClean="0"/>
              <a:t>‹nr.›</a:t>
            </a:fld>
            <a:endParaRPr lang="nl-NL"/>
          </a:p>
        </p:txBody>
      </p:sp>
    </p:spTree>
    <p:extLst>
      <p:ext uri="{BB962C8B-B14F-4D97-AF65-F5344CB8AC3E}">
        <p14:creationId xmlns:p14="http://schemas.microsoft.com/office/powerpoint/2010/main" val="2758541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youtube.com/watch?v=UUtIuaa2lvA"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zDGLxNKUCL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s://www.youtube.com/watch?v=8yOBCGwMpeo"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752725" y="0"/>
            <a:ext cx="9144000" cy="2387600"/>
          </a:xfrm>
        </p:spPr>
        <p:txBody>
          <a:bodyPr/>
          <a:lstStyle/>
          <a:p>
            <a:r>
              <a:rPr lang="nl-NL" b="1" dirty="0" smtClean="0">
                <a:solidFill>
                  <a:srgbClr val="FF0000"/>
                </a:solidFill>
              </a:rPr>
              <a:t/>
            </a:r>
            <a:br>
              <a:rPr lang="nl-NL" b="1" dirty="0" smtClean="0">
                <a:solidFill>
                  <a:srgbClr val="FF0000"/>
                </a:solidFill>
              </a:rPr>
            </a:br>
            <a:r>
              <a:rPr lang="nl-NL" b="1" dirty="0" smtClean="0">
                <a:solidFill>
                  <a:srgbClr val="FF0000"/>
                </a:solidFill>
              </a:rPr>
              <a:t>Tweede Wereldoorlog</a:t>
            </a:r>
            <a:endParaRPr lang="nl-NL" b="1" dirty="0">
              <a:solidFill>
                <a:srgbClr val="FF0000"/>
              </a:solidFill>
            </a:endParaRPr>
          </a:p>
        </p:txBody>
      </p:sp>
      <p:sp>
        <p:nvSpPr>
          <p:cNvPr id="3" name="Ondertitel 2"/>
          <p:cNvSpPr>
            <a:spLocks noGrp="1"/>
          </p:cNvSpPr>
          <p:nvPr>
            <p:ph type="subTitle" idx="1"/>
          </p:nvPr>
        </p:nvSpPr>
        <p:spPr>
          <a:xfrm>
            <a:off x="2600325" y="2387600"/>
            <a:ext cx="9144000" cy="1655762"/>
          </a:xfrm>
        </p:spPr>
        <p:txBody>
          <a:bodyPr/>
          <a:lstStyle/>
          <a:p>
            <a:r>
              <a:rPr lang="nl-NL" dirty="0" smtClean="0">
                <a:solidFill>
                  <a:schemeClr val="bg1">
                    <a:lumMod val="50000"/>
                  </a:schemeClr>
                </a:solidFill>
              </a:rPr>
              <a:t>Les </a:t>
            </a:r>
            <a:r>
              <a:rPr lang="nl-NL" dirty="0" smtClean="0">
                <a:solidFill>
                  <a:schemeClr val="bg1">
                    <a:lumMod val="50000"/>
                  </a:schemeClr>
                </a:solidFill>
              </a:rPr>
              <a:t>4: Voor het vaderland</a:t>
            </a:r>
            <a:endParaRPr lang="nl-NL" dirty="0">
              <a:solidFill>
                <a:schemeClr val="bg1">
                  <a:lumMod val="50000"/>
                </a:schemeClr>
              </a:solidFill>
            </a:endParaRPr>
          </a:p>
        </p:txBody>
      </p:sp>
      <p:pic>
        <p:nvPicPr>
          <p:cNvPr id="1026" name="Picture 2" descr="http://tracesofreality.com/wp-content/uploads/2013/07/stalin_pos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4821" y="2778873"/>
            <a:ext cx="5626661" cy="3848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3614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Afsluiting</a:t>
            </a:r>
            <a:endParaRPr lang="nl-NL" b="1" dirty="0">
              <a:solidFill>
                <a:srgbClr val="FF0000"/>
              </a:solidFill>
            </a:endParaRPr>
          </a:p>
        </p:txBody>
      </p:sp>
      <p:sp>
        <p:nvSpPr>
          <p:cNvPr id="6" name="Tekstvak 5"/>
          <p:cNvSpPr txBox="1"/>
          <p:nvPr/>
        </p:nvSpPr>
        <p:spPr>
          <a:xfrm>
            <a:off x="0" y="2501153"/>
            <a:ext cx="2546723"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Stalin </a:t>
            </a:r>
          </a:p>
          <a:p>
            <a:pPr marL="285750" indent="-285750">
              <a:buFont typeface="Arial" panose="020B0604020202020204" pitchFamily="34" charset="0"/>
              <a:buChar char="•"/>
            </a:pPr>
            <a:r>
              <a:rPr lang="nl-NL" dirty="0" smtClean="0">
                <a:solidFill>
                  <a:schemeClr val="bg1"/>
                </a:solidFill>
              </a:rPr>
              <a:t>Tweede Wereldoorlog</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b="1" i="1" dirty="0" smtClean="0">
                <a:solidFill>
                  <a:schemeClr val="bg1"/>
                </a:solidFill>
              </a:rPr>
              <a:t>Afsluiting</a:t>
            </a:r>
            <a:endParaRPr lang="nl-NL" b="1" i="1" dirty="0"/>
          </a:p>
        </p:txBody>
      </p:sp>
      <p:sp>
        <p:nvSpPr>
          <p:cNvPr id="10" name="Tekstvak 9"/>
          <p:cNvSpPr txBox="1"/>
          <p:nvPr/>
        </p:nvSpPr>
        <p:spPr>
          <a:xfrm>
            <a:off x="2904565" y="1426058"/>
            <a:ext cx="4482355" cy="1477328"/>
          </a:xfrm>
          <a:prstGeom prst="rect">
            <a:avLst/>
          </a:prstGeom>
          <a:noFill/>
        </p:spPr>
        <p:txBody>
          <a:bodyPr wrap="square" rtlCol="0">
            <a:spAutoFit/>
          </a:bodyPr>
          <a:lstStyle/>
          <a:p>
            <a:r>
              <a:rPr lang="nl-NL" b="1" dirty="0" smtClean="0">
                <a:solidFill>
                  <a:srgbClr val="FF0000"/>
                </a:solidFill>
              </a:rPr>
              <a:t>Huiswerk:</a:t>
            </a:r>
          </a:p>
          <a:p>
            <a:r>
              <a:rPr lang="nl-NL" dirty="0" smtClean="0">
                <a:solidFill>
                  <a:srgbClr val="FF0000"/>
                </a:solidFill>
              </a:rPr>
              <a:t>Leren paragraaf 4</a:t>
            </a:r>
          </a:p>
          <a:p>
            <a:endParaRPr lang="nl-NL" b="1" dirty="0">
              <a:solidFill>
                <a:srgbClr val="FF0000"/>
              </a:solidFill>
            </a:endParaRPr>
          </a:p>
          <a:p>
            <a:r>
              <a:rPr lang="nl-NL" b="1" dirty="0" smtClean="0">
                <a:solidFill>
                  <a:srgbClr val="FF0000"/>
                </a:solidFill>
              </a:rPr>
              <a:t>Maken:</a:t>
            </a:r>
          </a:p>
          <a:p>
            <a:r>
              <a:rPr lang="nl-NL" dirty="0">
                <a:solidFill>
                  <a:srgbClr val="FF0000"/>
                </a:solidFill>
              </a:rPr>
              <a:t>1, 3, 4, 5, 8a, 11, 12 uit het werkboek</a:t>
            </a:r>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5565" y="3783106"/>
            <a:ext cx="4186435" cy="2352513"/>
          </a:xfrm>
          <a:prstGeom prst="rect">
            <a:avLst/>
          </a:prstGeom>
        </p:spPr>
      </p:pic>
      <p:sp>
        <p:nvSpPr>
          <p:cNvPr id="8" name="Tekstvak 7"/>
          <p:cNvSpPr txBox="1"/>
          <p:nvPr/>
        </p:nvSpPr>
        <p:spPr>
          <a:xfrm>
            <a:off x="7236755" y="1426058"/>
            <a:ext cx="4482355" cy="646331"/>
          </a:xfrm>
          <a:prstGeom prst="rect">
            <a:avLst/>
          </a:prstGeom>
          <a:noFill/>
        </p:spPr>
        <p:txBody>
          <a:bodyPr wrap="square" rtlCol="0">
            <a:spAutoFit/>
          </a:bodyPr>
          <a:lstStyle/>
          <a:p>
            <a:r>
              <a:rPr lang="nl-NL" b="1" dirty="0" smtClean="0">
                <a:solidFill>
                  <a:srgbClr val="FF0000"/>
                </a:solidFill>
              </a:rPr>
              <a:t>Volgende week</a:t>
            </a:r>
          </a:p>
          <a:p>
            <a:r>
              <a:rPr lang="nl-NL" dirty="0">
                <a:solidFill>
                  <a:srgbClr val="FF0000"/>
                </a:solidFill>
              </a:rPr>
              <a:t>P</a:t>
            </a:r>
            <a:r>
              <a:rPr lang="nl-NL" dirty="0" smtClean="0">
                <a:solidFill>
                  <a:srgbClr val="FF0000"/>
                </a:solidFill>
              </a:rPr>
              <a:t>aragraaf 5;</a:t>
            </a:r>
          </a:p>
        </p:txBody>
      </p:sp>
      <p:sp>
        <p:nvSpPr>
          <p:cNvPr id="11" name="Tijdelijke aanduiding voor inhoud 2"/>
          <p:cNvSpPr>
            <a:spLocks noGrp="1"/>
          </p:cNvSpPr>
          <p:nvPr>
            <p:ph idx="1"/>
          </p:nvPr>
        </p:nvSpPr>
        <p:spPr>
          <a:xfrm>
            <a:off x="2904565" y="3253010"/>
            <a:ext cx="4993342" cy="3273577"/>
          </a:xfrm>
        </p:spPr>
        <p:txBody>
          <a:bodyPr>
            <a:normAutofit/>
          </a:bodyPr>
          <a:lstStyle/>
          <a:p>
            <a:pPr marL="0" indent="0">
              <a:buNone/>
            </a:pPr>
            <a:r>
              <a:rPr lang="nl-NL" sz="2000" b="1" dirty="0" smtClean="0">
                <a:solidFill>
                  <a:srgbClr val="FF0000"/>
                </a:solidFill>
              </a:rPr>
              <a:t>Aan het einde van de les kunnen jullie:</a:t>
            </a:r>
          </a:p>
          <a:p>
            <a:r>
              <a:rPr lang="nl-NL" sz="2000" dirty="0" smtClean="0">
                <a:solidFill>
                  <a:srgbClr val="FF0000"/>
                </a:solidFill>
              </a:rPr>
              <a:t>Uitleggen wat het Stalinisme is;</a:t>
            </a:r>
          </a:p>
          <a:p>
            <a:r>
              <a:rPr lang="nl-NL" sz="2000" dirty="0" smtClean="0">
                <a:solidFill>
                  <a:srgbClr val="FF0000"/>
                </a:solidFill>
              </a:rPr>
              <a:t>Uitleggen wat de grote Terreur inhoud;</a:t>
            </a:r>
          </a:p>
          <a:p>
            <a:r>
              <a:rPr lang="nl-NL" sz="2000" dirty="0" smtClean="0">
                <a:solidFill>
                  <a:srgbClr val="FF0000"/>
                </a:solidFill>
              </a:rPr>
              <a:t>Uitleggen wat de Sovjet-Unie omging met de Tweede Wereldoorlog;</a:t>
            </a:r>
          </a:p>
          <a:p>
            <a:pPr marL="0" indent="0">
              <a:buNone/>
            </a:pPr>
            <a:endParaRPr lang="nl-NL" sz="2000" dirty="0" smtClean="0">
              <a:solidFill>
                <a:srgbClr val="FF0000"/>
              </a:solidFill>
            </a:endParaRPr>
          </a:p>
          <a:p>
            <a:endParaRPr lang="nl-NL" sz="2000" dirty="0">
              <a:solidFill>
                <a:srgbClr val="FF0000"/>
              </a:solidFill>
            </a:endParaRPr>
          </a:p>
        </p:txBody>
      </p:sp>
    </p:spTree>
    <p:extLst>
      <p:ext uri="{BB962C8B-B14F-4D97-AF65-F5344CB8AC3E}">
        <p14:creationId xmlns:p14="http://schemas.microsoft.com/office/powerpoint/2010/main" val="3200063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15552" y="365125"/>
            <a:ext cx="7938247" cy="1325563"/>
          </a:xfrm>
        </p:spPr>
        <p:txBody>
          <a:bodyPr/>
          <a:lstStyle/>
          <a:p>
            <a:r>
              <a:rPr lang="nl-NL" b="1" dirty="0" smtClean="0">
                <a:solidFill>
                  <a:srgbClr val="FF0000"/>
                </a:solidFill>
              </a:rPr>
              <a:t>Wat gaan we doen?</a:t>
            </a:r>
            <a:endParaRPr lang="nl-NL" b="1" dirty="0">
              <a:solidFill>
                <a:srgbClr val="FF0000"/>
              </a:solidFill>
            </a:endParaRPr>
          </a:p>
        </p:txBody>
      </p:sp>
      <p:sp>
        <p:nvSpPr>
          <p:cNvPr id="3" name="Tijdelijke aanduiding voor inhoud 2"/>
          <p:cNvSpPr>
            <a:spLocks noGrp="1"/>
          </p:cNvSpPr>
          <p:nvPr>
            <p:ph idx="1"/>
          </p:nvPr>
        </p:nvSpPr>
        <p:spPr>
          <a:xfrm>
            <a:off x="2904564" y="1568824"/>
            <a:ext cx="8449235" cy="4608139"/>
          </a:xfrm>
        </p:spPr>
        <p:txBody>
          <a:bodyPr/>
          <a:lstStyle/>
          <a:p>
            <a:r>
              <a:rPr lang="nl-NL" dirty="0" smtClean="0">
                <a:solidFill>
                  <a:srgbClr val="FF0000"/>
                </a:solidFill>
              </a:rPr>
              <a:t>Lesdoelen</a:t>
            </a:r>
          </a:p>
          <a:p>
            <a:r>
              <a:rPr lang="nl-NL" dirty="0" smtClean="0">
                <a:solidFill>
                  <a:srgbClr val="FF0000"/>
                </a:solidFill>
              </a:rPr>
              <a:t>Herhaling; </a:t>
            </a:r>
          </a:p>
          <a:p>
            <a:r>
              <a:rPr lang="nl-NL" dirty="0" smtClean="0">
                <a:solidFill>
                  <a:srgbClr val="FF0000"/>
                </a:solidFill>
              </a:rPr>
              <a:t>Stalin en de grote Terreur</a:t>
            </a:r>
          </a:p>
          <a:p>
            <a:r>
              <a:rPr lang="nl-NL" dirty="0" smtClean="0">
                <a:solidFill>
                  <a:srgbClr val="FF0000"/>
                </a:solidFill>
              </a:rPr>
              <a:t>De Tweede Wereldoorlog</a:t>
            </a:r>
          </a:p>
          <a:p>
            <a:r>
              <a:rPr lang="nl-NL" dirty="0" smtClean="0">
                <a:solidFill>
                  <a:srgbClr val="FF0000"/>
                </a:solidFill>
              </a:rPr>
              <a:t>Zelfstandig werken</a:t>
            </a:r>
          </a:p>
          <a:p>
            <a:r>
              <a:rPr lang="nl-NL" dirty="0" smtClean="0">
                <a:solidFill>
                  <a:srgbClr val="FF0000"/>
                </a:solidFill>
              </a:rPr>
              <a:t>Afsluiting</a:t>
            </a:r>
          </a:p>
          <a:p>
            <a:pPr marL="0" indent="0">
              <a:buNone/>
            </a:pPr>
            <a:endParaRPr lang="nl-NL" dirty="0" smtClean="0">
              <a:solidFill>
                <a:srgbClr val="FF0000"/>
              </a:solidFill>
            </a:endParaRPr>
          </a:p>
          <a:p>
            <a:endParaRPr lang="nl-NL" dirty="0">
              <a:solidFill>
                <a:srgbClr val="FF0000"/>
              </a:solidFill>
            </a:endParaRPr>
          </a:p>
        </p:txBody>
      </p:sp>
      <p:sp>
        <p:nvSpPr>
          <p:cNvPr id="4" name="Tekstvak 3"/>
          <p:cNvSpPr txBox="1"/>
          <p:nvPr/>
        </p:nvSpPr>
        <p:spPr>
          <a:xfrm>
            <a:off x="0" y="2501153"/>
            <a:ext cx="2546723"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b="1" i="1"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Stalin </a:t>
            </a:r>
          </a:p>
          <a:p>
            <a:pPr marL="285750" indent="-285750">
              <a:buFont typeface="Arial" panose="020B0604020202020204" pitchFamily="34" charset="0"/>
              <a:buChar char="•"/>
            </a:pPr>
            <a:r>
              <a:rPr lang="nl-NL" dirty="0" smtClean="0">
                <a:solidFill>
                  <a:schemeClr val="bg1"/>
                </a:solidFill>
              </a:rPr>
              <a:t>Tweede Wereldoorlog</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Tree>
    <p:extLst>
      <p:ext uri="{BB962C8B-B14F-4D97-AF65-F5344CB8AC3E}">
        <p14:creationId xmlns:p14="http://schemas.microsoft.com/office/powerpoint/2010/main" val="1776927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15552" y="365125"/>
            <a:ext cx="7938247" cy="1325563"/>
          </a:xfrm>
        </p:spPr>
        <p:txBody>
          <a:bodyPr/>
          <a:lstStyle/>
          <a:p>
            <a:r>
              <a:rPr lang="nl-NL" b="1" dirty="0" smtClean="0">
                <a:solidFill>
                  <a:srgbClr val="FF0000"/>
                </a:solidFill>
              </a:rPr>
              <a:t>Lesdoelen</a:t>
            </a:r>
            <a:endParaRPr lang="nl-NL" b="1" dirty="0">
              <a:solidFill>
                <a:srgbClr val="FF0000"/>
              </a:solidFill>
            </a:endParaRPr>
          </a:p>
        </p:txBody>
      </p:sp>
      <p:sp>
        <p:nvSpPr>
          <p:cNvPr id="3" name="Tijdelijke aanduiding voor inhoud 2"/>
          <p:cNvSpPr>
            <a:spLocks noGrp="1"/>
          </p:cNvSpPr>
          <p:nvPr>
            <p:ph idx="1"/>
          </p:nvPr>
        </p:nvSpPr>
        <p:spPr>
          <a:xfrm>
            <a:off x="2904564" y="1568824"/>
            <a:ext cx="8449235" cy="4608139"/>
          </a:xfrm>
        </p:spPr>
        <p:txBody>
          <a:bodyPr/>
          <a:lstStyle/>
          <a:p>
            <a:pPr marL="0" indent="0">
              <a:buNone/>
            </a:pPr>
            <a:r>
              <a:rPr lang="nl-NL" b="1" dirty="0" smtClean="0">
                <a:solidFill>
                  <a:srgbClr val="FF0000"/>
                </a:solidFill>
              </a:rPr>
              <a:t>Aan het einde van de les kunnen jullie:</a:t>
            </a:r>
          </a:p>
          <a:p>
            <a:r>
              <a:rPr lang="nl-NL" dirty="0" smtClean="0">
                <a:solidFill>
                  <a:srgbClr val="FF0000"/>
                </a:solidFill>
              </a:rPr>
              <a:t>Uitleggen wat het Stalinisme is;</a:t>
            </a:r>
          </a:p>
          <a:p>
            <a:r>
              <a:rPr lang="nl-NL" dirty="0" smtClean="0">
                <a:solidFill>
                  <a:srgbClr val="FF0000"/>
                </a:solidFill>
              </a:rPr>
              <a:t>Uitleggen wat de grote Terreur inhoud;</a:t>
            </a:r>
          </a:p>
          <a:p>
            <a:r>
              <a:rPr lang="nl-NL" dirty="0" smtClean="0">
                <a:solidFill>
                  <a:srgbClr val="FF0000"/>
                </a:solidFill>
              </a:rPr>
              <a:t>Uitleggen wat de Sovjet-Unie omging met de Tweede Wereldoorlog;</a:t>
            </a:r>
          </a:p>
          <a:p>
            <a:pPr marL="0" indent="0">
              <a:buNone/>
            </a:pPr>
            <a:endParaRPr lang="nl-NL" dirty="0" smtClean="0">
              <a:solidFill>
                <a:srgbClr val="FF0000"/>
              </a:solidFill>
            </a:endParaRPr>
          </a:p>
          <a:p>
            <a:endParaRPr lang="nl-NL" dirty="0">
              <a:solidFill>
                <a:srgbClr val="FF0000"/>
              </a:solidFill>
            </a:endParaRPr>
          </a:p>
        </p:txBody>
      </p:sp>
      <p:sp>
        <p:nvSpPr>
          <p:cNvPr id="4" name="Tekstvak 3"/>
          <p:cNvSpPr txBox="1"/>
          <p:nvPr/>
        </p:nvSpPr>
        <p:spPr>
          <a:xfrm>
            <a:off x="0" y="2501153"/>
            <a:ext cx="2546723"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b="1" i="1"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Stalin </a:t>
            </a:r>
          </a:p>
          <a:p>
            <a:pPr marL="285750" indent="-285750">
              <a:buFont typeface="Arial" panose="020B0604020202020204" pitchFamily="34" charset="0"/>
              <a:buChar char="•"/>
            </a:pPr>
            <a:r>
              <a:rPr lang="nl-NL" dirty="0" smtClean="0">
                <a:solidFill>
                  <a:schemeClr val="bg1"/>
                </a:solidFill>
              </a:rPr>
              <a:t>Tweede Wereldoorlog</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Tree>
    <p:extLst>
      <p:ext uri="{BB962C8B-B14F-4D97-AF65-F5344CB8AC3E}">
        <p14:creationId xmlns:p14="http://schemas.microsoft.com/office/powerpoint/2010/main" val="2270187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68705" y="112012"/>
            <a:ext cx="7974106" cy="1325563"/>
          </a:xfrm>
        </p:spPr>
        <p:txBody>
          <a:bodyPr/>
          <a:lstStyle/>
          <a:p>
            <a:r>
              <a:rPr lang="nl-NL" b="1" dirty="0" smtClean="0">
                <a:solidFill>
                  <a:srgbClr val="FF0000"/>
                </a:solidFill>
              </a:rPr>
              <a:t>Herhaling</a:t>
            </a:r>
            <a:endParaRPr lang="nl-NL" b="1" dirty="0">
              <a:solidFill>
                <a:srgbClr val="FF0000"/>
              </a:solidFill>
            </a:endParaRPr>
          </a:p>
        </p:txBody>
      </p:sp>
      <p:sp>
        <p:nvSpPr>
          <p:cNvPr id="4" name="Tekstvak 3"/>
          <p:cNvSpPr txBox="1"/>
          <p:nvPr/>
        </p:nvSpPr>
        <p:spPr>
          <a:xfrm>
            <a:off x="0" y="2501153"/>
            <a:ext cx="2546723"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b="1" i="1"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Stalin </a:t>
            </a:r>
          </a:p>
          <a:p>
            <a:pPr marL="285750" indent="-285750">
              <a:buFont typeface="Arial" panose="020B0604020202020204" pitchFamily="34" charset="0"/>
              <a:buChar char="•"/>
            </a:pPr>
            <a:r>
              <a:rPr lang="nl-NL" dirty="0" smtClean="0">
                <a:solidFill>
                  <a:schemeClr val="bg1"/>
                </a:solidFill>
              </a:rPr>
              <a:t>Tweede Wereldoorlog</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9" name="Tijdelijke aanduiding voor inhoud 2"/>
          <p:cNvSpPr>
            <a:spLocks noGrp="1"/>
          </p:cNvSpPr>
          <p:nvPr>
            <p:ph idx="1"/>
          </p:nvPr>
        </p:nvSpPr>
        <p:spPr>
          <a:xfrm>
            <a:off x="2933699" y="1233488"/>
            <a:ext cx="8171329" cy="4608139"/>
          </a:xfrm>
        </p:spPr>
        <p:txBody>
          <a:bodyPr>
            <a:normAutofit/>
          </a:bodyPr>
          <a:lstStyle/>
          <a:p>
            <a:pPr marL="0" indent="0">
              <a:buNone/>
            </a:pPr>
            <a:r>
              <a:rPr lang="nl-NL" b="1" dirty="0" smtClean="0">
                <a:solidFill>
                  <a:srgbClr val="FF0000"/>
                </a:solidFill>
              </a:rPr>
              <a:t>Vorige les</a:t>
            </a:r>
          </a:p>
          <a:p>
            <a:pPr marL="0" indent="0">
              <a:buNone/>
            </a:pPr>
            <a:r>
              <a:rPr lang="nl-NL" dirty="0" smtClean="0">
                <a:solidFill>
                  <a:srgbClr val="FF0000"/>
                </a:solidFill>
              </a:rPr>
              <a:t>Wat verwacht ik ?</a:t>
            </a:r>
          </a:p>
          <a:p>
            <a:pPr marL="0" indent="0">
              <a:buNone/>
            </a:pPr>
            <a:r>
              <a:rPr lang="nl-NL" b="1" dirty="0" smtClean="0">
                <a:solidFill>
                  <a:srgbClr val="FF0000"/>
                </a:solidFill>
              </a:rPr>
              <a:t>Tijdens uitleg:</a:t>
            </a:r>
          </a:p>
          <a:p>
            <a:pPr marL="0" indent="0">
              <a:buNone/>
            </a:pPr>
            <a:r>
              <a:rPr lang="nl-NL" dirty="0" smtClean="0">
                <a:solidFill>
                  <a:srgbClr val="FF0000"/>
                </a:solidFill>
              </a:rPr>
              <a:t>Je doet actief mee;</a:t>
            </a:r>
          </a:p>
          <a:p>
            <a:pPr marL="0" indent="0">
              <a:buNone/>
            </a:pPr>
            <a:r>
              <a:rPr lang="nl-NL" dirty="0" smtClean="0">
                <a:solidFill>
                  <a:srgbClr val="FF0000"/>
                </a:solidFill>
              </a:rPr>
              <a:t>Vraagt als je iets niet begrijpt;</a:t>
            </a:r>
          </a:p>
          <a:p>
            <a:pPr marL="0" indent="0">
              <a:buNone/>
            </a:pPr>
            <a:r>
              <a:rPr lang="nl-NL" b="1" dirty="0" smtClean="0">
                <a:solidFill>
                  <a:srgbClr val="FF0000"/>
                </a:solidFill>
              </a:rPr>
              <a:t>Tijdens zelfstandig werken:</a:t>
            </a:r>
          </a:p>
          <a:p>
            <a:pPr marL="0" indent="0">
              <a:buNone/>
            </a:pPr>
            <a:r>
              <a:rPr lang="nl-NL" dirty="0" smtClean="0">
                <a:solidFill>
                  <a:srgbClr val="FF0000"/>
                </a:solidFill>
              </a:rPr>
              <a:t>Overleggen mag, op fluister niveau;</a:t>
            </a:r>
          </a:p>
          <a:p>
            <a:pPr marL="0" indent="0">
              <a:buNone/>
            </a:pPr>
            <a:r>
              <a:rPr lang="nl-NL" dirty="0" smtClean="0">
                <a:solidFill>
                  <a:srgbClr val="FF0000"/>
                </a:solidFill>
              </a:rPr>
              <a:t>Je werkt aan de stof;</a:t>
            </a:r>
          </a:p>
          <a:p>
            <a:pPr marL="0" indent="0">
              <a:buNone/>
            </a:pPr>
            <a:endParaRPr lang="nl-NL" dirty="0" smtClean="0">
              <a:solidFill>
                <a:srgbClr val="FF0000"/>
              </a:solidFill>
            </a:endParaRPr>
          </a:p>
        </p:txBody>
      </p:sp>
      <p:pic>
        <p:nvPicPr>
          <p:cNvPr id="2050" name="Picture 2" descr="foto van Paul de Ha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3812" y="591858"/>
            <a:ext cx="4572000" cy="3390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08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68705" y="112012"/>
            <a:ext cx="7974106" cy="1325563"/>
          </a:xfrm>
        </p:spPr>
        <p:txBody>
          <a:bodyPr/>
          <a:lstStyle/>
          <a:p>
            <a:r>
              <a:rPr lang="nl-NL" b="1" dirty="0" smtClean="0">
                <a:solidFill>
                  <a:srgbClr val="FF0000"/>
                </a:solidFill>
              </a:rPr>
              <a:t>Herhaling</a:t>
            </a:r>
            <a:endParaRPr lang="nl-NL" b="1" dirty="0">
              <a:solidFill>
                <a:srgbClr val="FF0000"/>
              </a:solidFill>
            </a:endParaRPr>
          </a:p>
        </p:txBody>
      </p:sp>
      <p:sp>
        <p:nvSpPr>
          <p:cNvPr id="4" name="Tekstvak 3"/>
          <p:cNvSpPr txBox="1"/>
          <p:nvPr/>
        </p:nvSpPr>
        <p:spPr>
          <a:xfrm>
            <a:off x="0" y="2501153"/>
            <a:ext cx="2546723"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b="1" i="1"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Stalin </a:t>
            </a:r>
          </a:p>
          <a:p>
            <a:pPr marL="285750" indent="-285750">
              <a:buFont typeface="Arial" panose="020B0604020202020204" pitchFamily="34" charset="0"/>
              <a:buChar char="•"/>
            </a:pPr>
            <a:r>
              <a:rPr lang="nl-NL" dirty="0" smtClean="0">
                <a:solidFill>
                  <a:schemeClr val="bg1"/>
                </a:solidFill>
              </a:rPr>
              <a:t>Tweede Wereldoorlog</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9" name="Tijdelijke aanduiding voor inhoud 2"/>
          <p:cNvSpPr>
            <a:spLocks noGrp="1"/>
          </p:cNvSpPr>
          <p:nvPr>
            <p:ph idx="1"/>
          </p:nvPr>
        </p:nvSpPr>
        <p:spPr>
          <a:xfrm>
            <a:off x="2933699" y="1233488"/>
            <a:ext cx="8171329" cy="4608139"/>
          </a:xfrm>
        </p:spPr>
        <p:txBody>
          <a:bodyPr>
            <a:normAutofit/>
          </a:bodyPr>
          <a:lstStyle/>
          <a:p>
            <a:pPr marL="0" indent="0">
              <a:buNone/>
            </a:pPr>
            <a:r>
              <a:rPr lang="nl-NL" b="1" dirty="0" smtClean="0">
                <a:solidFill>
                  <a:srgbClr val="FF0000"/>
                </a:solidFill>
              </a:rPr>
              <a:t>Communisme ingevoerd;</a:t>
            </a:r>
          </a:p>
          <a:p>
            <a:pPr marL="0" indent="0">
              <a:buNone/>
            </a:pPr>
            <a:r>
              <a:rPr lang="nl-NL" b="1" dirty="0" smtClean="0">
                <a:solidFill>
                  <a:srgbClr val="FF0000"/>
                </a:solidFill>
              </a:rPr>
              <a:t>NEP (Nieuw Economische Politiek)</a:t>
            </a:r>
          </a:p>
          <a:p>
            <a:pPr marL="0" indent="0">
              <a:buNone/>
            </a:pPr>
            <a:r>
              <a:rPr lang="nl-NL" b="1" dirty="0">
                <a:solidFill>
                  <a:srgbClr val="FF0000"/>
                </a:solidFill>
              </a:rPr>
              <a:t>Boerderijen worden gecollectiviseerd</a:t>
            </a:r>
          </a:p>
          <a:p>
            <a:pPr marL="0" indent="0">
              <a:buNone/>
            </a:pPr>
            <a:r>
              <a:rPr lang="nl-NL" b="1" dirty="0" smtClean="0">
                <a:solidFill>
                  <a:srgbClr val="FF0000"/>
                </a:solidFill>
              </a:rPr>
              <a:t>Totalitair Regime – Oud nieuws?</a:t>
            </a:r>
          </a:p>
          <a:p>
            <a:pPr marL="0" indent="0">
              <a:buNone/>
            </a:pPr>
            <a:endParaRPr lang="nl-NL" b="1" dirty="0" smtClean="0">
              <a:solidFill>
                <a:srgbClr val="FF0000"/>
              </a:solidFill>
            </a:endParaRPr>
          </a:p>
          <a:p>
            <a:pPr marL="0" indent="0">
              <a:buNone/>
            </a:pPr>
            <a:endParaRPr lang="nl-NL" dirty="0" smtClean="0">
              <a:solidFill>
                <a:srgbClr val="FF0000"/>
              </a:solidFill>
            </a:endParaRPr>
          </a:p>
        </p:txBody>
      </p:sp>
      <p:pic>
        <p:nvPicPr>
          <p:cNvPr id="12" name="Afbeelding 11"/>
          <p:cNvPicPr>
            <a:picLocks noChangeAspect="1"/>
          </p:cNvPicPr>
          <p:nvPr/>
        </p:nvPicPr>
        <p:blipFill>
          <a:blip r:embed="rId2"/>
          <a:stretch>
            <a:fillRect/>
          </a:stretch>
        </p:blipFill>
        <p:spPr>
          <a:xfrm>
            <a:off x="3018774" y="563026"/>
            <a:ext cx="6915150" cy="6153150"/>
          </a:xfrm>
          <a:prstGeom prst="rect">
            <a:avLst/>
          </a:prstGeom>
        </p:spPr>
      </p:pic>
      <p:pic>
        <p:nvPicPr>
          <p:cNvPr id="13" name="Afbeelding 12"/>
          <p:cNvPicPr>
            <a:picLocks noChangeAspect="1"/>
          </p:cNvPicPr>
          <p:nvPr/>
        </p:nvPicPr>
        <p:blipFill>
          <a:blip r:embed="rId3"/>
          <a:stretch>
            <a:fillRect/>
          </a:stretch>
        </p:blipFill>
        <p:spPr>
          <a:xfrm>
            <a:off x="8865326" y="3343240"/>
            <a:ext cx="2952750" cy="1600200"/>
          </a:xfrm>
          <a:prstGeom prst="rect">
            <a:avLst/>
          </a:prstGeom>
        </p:spPr>
      </p:pic>
      <p:sp>
        <p:nvSpPr>
          <p:cNvPr id="14" name="Actieknop: Film 13">
            <a:hlinkClick r:id="rId4" highlightClick="1"/>
          </p:cNvPr>
          <p:cNvSpPr/>
          <p:nvPr/>
        </p:nvSpPr>
        <p:spPr>
          <a:xfrm>
            <a:off x="643310" y="5242392"/>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Afbeelding 14"/>
          <p:cNvPicPr>
            <a:picLocks noChangeAspect="1"/>
          </p:cNvPicPr>
          <p:nvPr/>
        </p:nvPicPr>
        <p:blipFill>
          <a:blip r:embed="rId5"/>
          <a:stretch>
            <a:fillRect/>
          </a:stretch>
        </p:blipFill>
        <p:spPr>
          <a:xfrm>
            <a:off x="4508490" y="347277"/>
            <a:ext cx="6334321" cy="5991925"/>
          </a:xfrm>
          <a:prstGeom prst="rect">
            <a:avLst/>
          </a:prstGeom>
        </p:spPr>
      </p:pic>
      <p:pic>
        <p:nvPicPr>
          <p:cNvPr id="16" name="Afbeelding 15"/>
          <p:cNvPicPr>
            <a:picLocks noChangeAspect="1"/>
          </p:cNvPicPr>
          <p:nvPr/>
        </p:nvPicPr>
        <p:blipFill>
          <a:blip r:embed="rId6"/>
          <a:stretch>
            <a:fillRect/>
          </a:stretch>
        </p:blipFill>
        <p:spPr>
          <a:xfrm>
            <a:off x="2990850" y="138112"/>
            <a:ext cx="6210300" cy="6581775"/>
          </a:xfrm>
          <a:prstGeom prst="rect">
            <a:avLst/>
          </a:prstGeom>
        </p:spPr>
      </p:pic>
      <p:pic>
        <p:nvPicPr>
          <p:cNvPr id="17" name="Afbeelding 16"/>
          <p:cNvPicPr>
            <a:picLocks noChangeAspect="1"/>
          </p:cNvPicPr>
          <p:nvPr/>
        </p:nvPicPr>
        <p:blipFill>
          <a:blip r:embed="rId7"/>
          <a:stretch>
            <a:fillRect/>
          </a:stretch>
        </p:blipFill>
        <p:spPr>
          <a:xfrm>
            <a:off x="6267549" y="75638"/>
            <a:ext cx="4479019" cy="6706721"/>
          </a:xfrm>
          <a:prstGeom prst="rect">
            <a:avLst/>
          </a:prstGeom>
        </p:spPr>
      </p:pic>
      <p:pic>
        <p:nvPicPr>
          <p:cNvPr id="18" name="Afbeelding 17"/>
          <p:cNvPicPr>
            <a:picLocks noChangeAspect="1"/>
          </p:cNvPicPr>
          <p:nvPr/>
        </p:nvPicPr>
        <p:blipFill>
          <a:blip r:embed="rId8"/>
          <a:stretch>
            <a:fillRect/>
          </a:stretch>
        </p:blipFill>
        <p:spPr>
          <a:xfrm>
            <a:off x="733425" y="2743317"/>
            <a:ext cx="5362575" cy="1657350"/>
          </a:xfrm>
          <a:prstGeom prst="rect">
            <a:avLst/>
          </a:prstGeom>
        </p:spPr>
      </p:pic>
    </p:spTree>
    <p:extLst>
      <p:ext uri="{BB962C8B-B14F-4D97-AF65-F5344CB8AC3E}">
        <p14:creationId xmlns:p14="http://schemas.microsoft.com/office/powerpoint/2010/main" val="3065051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9694" y="365125"/>
            <a:ext cx="7974106" cy="1325563"/>
          </a:xfrm>
        </p:spPr>
        <p:txBody>
          <a:bodyPr/>
          <a:lstStyle/>
          <a:p>
            <a:r>
              <a:rPr lang="nl-NL" b="1" dirty="0" smtClean="0">
                <a:solidFill>
                  <a:srgbClr val="FF0000"/>
                </a:solidFill>
              </a:rPr>
              <a:t>Stalin en de Grote Terreur</a:t>
            </a:r>
            <a:endParaRPr lang="nl-NL" b="1" dirty="0">
              <a:solidFill>
                <a:srgbClr val="FF0000"/>
              </a:solidFill>
            </a:endParaRPr>
          </a:p>
        </p:txBody>
      </p:sp>
      <p:sp>
        <p:nvSpPr>
          <p:cNvPr id="3" name="Tijdelijke aanduiding voor inhoud 2"/>
          <p:cNvSpPr>
            <a:spLocks noGrp="1"/>
          </p:cNvSpPr>
          <p:nvPr>
            <p:ph idx="1"/>
          </p:nvPr>
        </p:nvSpPr>
        <p:spPr>
          <a:xfrm>
            <a:off x="3182471" y="1690688"/>
            <a:ext cx="8171329" cy="4608139"/>
          </a:xfrm>
        </p:spPr>
        <p:txBody>
          <a:bodyPr>
            <a:normAutofit fontScale="92500" lnSpcReduction="10000"/>
          </a:bodyPr>
          <a:lstStyle/>
          <a:p>
            <a:pPr marL="0" indent="0">
              <a:buNone/>
            </a:pPr>
            <a:r>
              <a:rPr lang="nl-NL" sz="2400" dirty="0" smtClean="0">
                <a:solidFill>
                  <a:srgbClr val="FF0000"/>
                </a:solidFill>
              </a:rPr>
              <a:t>Naar de Goelag (verhaal)</a:t>
            </a:r>
          </a:p>
          <a:p>
            <a:pPr marL="0" indent="0">
              <a:buNone/>
            </a:pPr>
            <a:r>
              <a:rPr lang="nl-NL" sz="2400" b="1" dirty="0" smtClean="0">
                <a:solidFill>
                  <a:srgbClr val="FF0000"/>
                </a:solidFill>
              </a:rPr>
              <a:t>Stalin vertrouwde niemand:</a:t>
            </a:r>
          </a:p>
          <a:p>
            <a:pPr marL="0" indent="0">
              <a:buNone/>
            </a:pPr>
            <a:r>
              <a:rPr lang="nl-NL" sz="2400" dirty="0" smtClean="0">
                <a:solidFill>
                  <a:srgbClr val="FF0000"/>
                </a:solidFill>
              </a:rPr>
              <a:t>1934-1938 Grote Terreur</a:t>
            </a:r>
            <a:endParaRPr lang="nl-NL" sz="2400" dirty="0">
              <a:solidFill>
                <a:srgbClr val="FF0000"/>
              </a:solidFill>
            </a:endParaRPr>
          </a:p>
          <a:p>
            <a:pPr marL="457200" indent="-457200">
              <a:buAutoNum type="arabicPeriod"/>
            </a:pPr>
            <a:r>
              <a:rPr lang="nl-NL" sz="2400" dirty="0" smtClean="0">
                <a:solidFill>
                  <a:srgbClr val="FF0000"/>
                </a:solidFill>
              </a:rPr>
              <a:t>Verwijderd belangrijke en populaire partijgenoten;</a:t>
            </a:r>
          </a:p>
          <a:p>
            <a:pPr marL="457200" indent="-457200">
              <a:buAutoNum type="arabicPeriod"/>
            </a:pPr>
            <a:r>
              <a:rPr lang="nl-NL" sz="2400" dirty="0" smtClean="0">
                <a:solidFill>
                  <a:srgbClr val="FF0000"/>
                </a:solidFill>
              </a:rPr>
              <a:t>Verwijderen van gevaarlijke tegenstanders (intellectuelen, geestelijken, legerleiding);</a:t>
            </a:r>
          </a:p>
          <a:p>
            <a:pPr marL="457200" indent="-457200">
              <a:buAutoNum type="arabicPeriod"/>
            </a:pPr>
            <a:r>
              <a:rPr lang="nl-NL" sz="2400" dirty="0" smtClean="0">
                <a:solidFill>
                  <a:srgbClr val="FF0000"/>
                </a:solidFill>
              </a:rPr>
              <a:t>Brainwashen op scholen;</a:t>
            </a:r>
          </a:p>
          <a:p>
            <a:pPr marL="457200" indent="-457200">
              <a:buAutoNum type="arabicPeriod"/>
            </a:pPr>
            <a:r>
              <a:rPr lang="nl-NL" sz="2400" dirty="0" smtClean="0">
                <a:solidFill>
                  <a:srgbClr val="FF0000"/>
                </a:solidFill>
              </a:rPr>
              <a:t>Vanaf 1937 ook vrouwen van verraders naar Goelag;</a:t>
            </a:r>
          </a:p>
          <a:p>
            <a:pPr marL="0" indent="0">
              <a:buNone/>
            </a:pPr>
            <a:r>
              <a:rPr lang="nl-NL" sz="2400" dirty="0" smtClean="0">
                <a:solidFill>
                  <a:srgbClr val="FF0000"/>
                </a:solidFill>
              </a:rPr>
              <a:t>Er was zelfs een geheime dienst, die de geheime dienst </a:t>
            </a:r>
            <a:r>
              <a:rPr lang="nl-NL" sz="2400" dirty="0" err="1" smtClean="0">
                <a:solidFill>
                  <a:srgbClr val="FF0000"/>
                </a:solidFill>
              </a:rPr>
              <a:t>controlleerde</a:t>
            </a:r>
            <a:r>
              <a:rPr lang="nl-NL" sz="2400" dirty="0" smtClean="0">
                <a:solidFill>
                  <a:srgbClr val="FF0000"/>
                </a:solidFill>
              </a:rPr>
              <a:t>.</a:t>
            </a:r>
          </a:p>
          <a:p>
            <a:pPr marL="0" indent="0">
              <a:buNone/>
            </a:pPr>
            <a:r>
              <a:rPr lang="nl-NL" sz="2400" dirty="0" smtClean="0">
                <a:solidFill>
                  <a:srgbClr val="FF0000"/>
                </a:solidFill>
              </a:rPr>
              <a:t>Begin 1939 begon de terreur zijn positie aan te tasten, Stalin verklaarde dat de “Grote Zuivering” was voltooid en executeerde nog even hoofd veiligheidsdienst die de Terreur van Stalin had uitgevoerd.</a:t>
            </a:r>
          </a:p>
          <a:p>
            <a:pPr marL="0" indent="0">
              <a:buNone/>
            </a:pPr>
            <a:endParaRPr lang="nl-NL" sz="2400" dirty="0">
              <a:solidFill>
                <a:srgbClr val="FF0000"/>
              </a:solidFill>
            </a:endParaRPr>
          </a:p>
          <a:p>
            <a:pPr marL="0" indent="0">
              <a:buNone/>
            </a:pPr>
            <a:endParaRPr lang="nl-NL" dirty="0">
              <a:solidFill>
                <a:srgbClr val="FF0000"/>
              </a:solidFill>
            </a:endParaRPr>
          </a:p>
        </p:txBody>
      </p:sp>
      <p:sp>
        <p:nvSpPr>
          <p:cNvPr id="4" name="Tekstvak 3"/>
          <p:cNvSpPr txBox="1"/>
          <p:nvPr/>
        </p:nvSpPr>
        <p:spPr>
          <a:xfrm>
            <a:off x="0" y="2501153"/>
            <a:ext cx="2624308"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b="1" i="1" dirty="0" smtClean="0">
                <a:solidFill>
                  <a:schemeClr val="bg1"/>
                </a:solidFill>
              </a:rPr>
              <a:t>Stalin </a:t>
            </a:r>
          </a:p>
          <a:p>
            <a:pPr marL="285750" indent="-285750">
              <a:buFont typeface="Arial" panose="020B0604020202020204" pitchFamily="34" charset="0"/>
              <a:buChar char="•"/>
            </a:pPr>
            <a:r>
              <a:rPr lang="nl-NL" dirty="0" smtClean="0">
                <a:solidFill>
                  <a:schemeClr val="bg1"/>
                </a:solidFill>
              </a:rPr>
              <a:t>Tweede Wereldoorlog</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5" name="Actieknop: Film 4">
            <a:hlinkClick r:id="rId2" highlightClick="1"/>
          </p:cNvPr>
          <p:cNvSpPr/>
          <p:nvPr/>
        </p:nvSpPr>
        <p:spPr>
          <a:xfrm>
            <a:off x="806824" y="5235388"/>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300416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Pic 5cm 5co 5cmolotovribbentrop 20pact 20%28signing%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04211" y="1156206"/>
            <a:ext cx="2311056" cy="308951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Tweede Wereldoorlog</a:t>
            </a:r>
            <a:endParaRPr lang="nl-NL" b="1" dirty="0">
              <a:solidFill>
                <a:srgbClr val="FF0000"/>
              </a:solidFill>
            </a:endParaRPr>
          </a:p>
        </p:txBody>
      </p:sp>
      <p:sp>
        <p:nvSpPr>
          <p:cNvPr id="6" name="Tekstvak 5"/>
          <p:cNvSpPr txBox="1"/>
          <p:nvPr/>
        </p:nvSpPr>
        <p:spPr>
          <a:xfrm>
            <a:off x="0" y="2501153"/>
            <a:ext cx="2582117"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Stalin </a:t>
            </a:r>
          </a:p>
          <a:p>
            <a:pPr marL="285750" indent="-285750">
              <a:buFont typeface="Arial" panose="020B0604020202020204" pitchFamily="34" charset="0"/>
              <a:buChar char="•"/>
            </a:pPr>
            <a:r>
              <a:rPr lang="nl-NL" b="1" i="1" dirty="0" smtClean="0">
                <a:solidFill>
                  <a:schemeClr val="bg1"/>
                </a:solidFill>
              </a:rPr>
              <a:t>Tweede Wereldoorlog</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10" name="Tekstvak 9"/>
          <p:cNvSpPr txBox="1"/>
          <p:nvPr/>
        </p:nvSpPr>
        <p:spPr>
          <a:xfrm>
            <a:off x="2735399" y="1574147"/>
            <a:ext cx="9253728" cy="3139321"/>
          </a:xfrm>
          <a:prstGeom prst="rect">
            <a:avLst/>
          </a:prstGeom>
          <a:noFill/>
        </p:spPr>
        <p:txBody>
          <a:bodyPr wrap="square" rtlCol="0">
            <a:spAutoFit/>
          </a:bodyPr>
          <a:lstStyle/>
          <a:p>
            <a:r>
              <a:rPr lang="nl-NL" dirty="0" smtClean="0">
                <a:solidFill>
                  <a:srgbClr val="FF0000"/>
                </a:solidFill>
              </a:rPr>
              <a:t>Stalin versus Hitler</a:t>
            </a:r>
          </a:p>
          <a:p>
            <a:endParaRPr lang="nl-NL" dirty="0">
              <a:solidFill>
                <a:srgbClr val="FF0000"/>
              </a:solidFill>
            </a:endParaRPr>
          </a:p>
          <a:p>
            <a:r>
              <a:rPr lang="nl-NL" b="1" dirty="0" smtClean="0">
                <a:solidFill>
                  <a:srgbClr val="FF0000"/>
                </a:solidFill>
              </a:rPr>
              <a:t>Stalin en het communisme:			Hitler en het Nazisme:</a:t>
            </a:r>
          </a:p>
          <a:p>
            <a:r>
              <a:rPr lang="nl-NL" dirty="0" smtClean="0">
                <a:solidFill>
                  <a:srgbClr val="FF0000"/>
                </a:solidFill>
              </a:rPr>
              <a:t>Eén partij, één leider			één partij, één leider</a:t>
            </a:r>
          </a:p>
          <a:p>
            <a:r>
              <a:rPr lang="nl-NL" dirty="0" smtClean="0">
                <a:solidFill>
                  <a:srgbClr val="FF0000"/>
                </a:solidFill>
              </a:rPr>
              <a:t>Leider verheerlijking			Leider verheerlijking</a:t>
            </a:r>
          </a:p>
          <a:p>
            <a:r>
              <a:rPr lang="nl-NL" dirty="0" smtClean="0">
                <a:solidFill>
                  <a:srgbClr val="FF0000"/>
                </a:solidFill>
              </a:rPr>
              <a:t>Iedereen gelijk				Rassenleer</a:t>
            </a:r>
          </a:p>
          <a:p>
            <a:r>
              <a:rPr lang="nl-NL" dirty="0" smtClean="0">
                <a:solidFill>
                  <a:srgbClr val="FF0000"/>
                </a:solidFill>
              </a:rPr>
              <a:t>Geen uitbreiding				Lebensraum</a:t>
            </a:r>
          </a:p>
          <a:p>
            <a:endParaRPr lang="nl-NL" dirty="0" smtClean="0">
              <a:solidFill>
                <a:srgbClr val="FF0000"/>
              </a:solidFill>
            </a:endParaRPr>
          </a:p>
          <a:p>
            <a:r>
              <a:rPr lang="nl-NL" dirty="0" smtClean="0">
                <a:solidFill>
                  <a:srgbClr val="FF0000"/>
                </a:solidFill>
              </a:rPr>
              <a:t>In 1938 is Stalin niet uitgenodigd voor de Conferentie van München;</a:t>
            </a:r>
            <a:endParaRPr lang="nl-NL" dirty="0">
              <a:solidFill>
                <a:srgbClr val="FF0000"/>
              </a:solidFill>
            </a:endParaRPr>
          </a:p>
          <a:p>
            <a:r>
              <a:rPr lang="nl-NL" dirty="0" smtClean="0">
                <a:solidFill>
                  <a:srgbClr val="FF0000"/>
                </a:solidFill>
              </a:rPr>
              <a:t>In 1939 wordt het Molotov-Ribbentroppact getekend;</a:t>
            </a:r>
          </a:p>
          <a:p>
            <a:r>
              <a:rPr lang="nl-NL" dirty="0" smtClean="0">
                <a:solidFill>
                  <a:srgbClr val="FF0000"/>
                </a:solidFill>
              </a:rPr>
              <a:t>September 1939 Duitsland valt Polen binnen, twee weken later doet Rusland dat ook;</a:t>
            </a:r>
          </a:p>
        </p:txBody>
      </p:sp>
      <p:pic>
        <p:nvPicPr>
          <p:cNvPr id="3074" name="Picture 2" descr="Afbeeldingsresultaat voor conferentie van munchen ka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5399" y="1574147"/>
            <a:ext cx="4762500" cy="347662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De kaart van Europa tijdens de verovering van Pol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3631" y="133443"/>
            <a:ext cx="6327124" cy="6588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71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Tweede Wereldoorlog</a:t>
            </a:r>
            <a:endParaRPr lang="nl-NL" b="1" dirty="0">
              <a:solidFill>
                <a:srgbClr val="FF0000"/>
              </a:solidFill>
            </a:endParaRPr>
          </a:p>
        </p:txBody>
      </p:sp>
      <p:sp>
        <p:nvSpPr>
          <p:cNvPr id="6" name="Tekstvak 5"/>
          <p:cNvSpPr txBox="1"/>
          <p:nvPr/>
        </p:nvSpPr>
        <p:spPr>
          <a:xfrm>
            <a:off x="0" y="2501153"/>
            <a:ext cx="2582117"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Stalin </a:t>
            </a:r>
          </a:p>
          <a:p>
            <a:pPr marL="285750" indent="-285750">
              <a:buFont typeface="Arial" panose="020B0604020202020204" pitchFamily="34" charset="0"/>
              <a:buChar char="•"/>
            </a:pPr>
            <a:r>
              <a:rPr lang="nl-NL" b="1" i="1" dirty="0" smtClean="0">
                <a:solidFill>
                  <a:schemeClr val="bg1"/>
                </a:solidFill>
              </a:rPr>
              <a:t>Tweede Wereldoorlog</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7" name="Tijdelijke aanduiding voor inhoud 2"/>
          <p:cNvSpPr>
            <a:spLocks noGrp="1"/>
          </p:cNvSpPr>
          <p:nvPr>
            <p:ph idx="1"/>
          </p:nvPr>
        </p:nvSpPr>
        <p:spPr>
          <a:xfrm>
            <a:off x="3182471" y="1690688"/>
            <a:ext cx="8171329" cy="4608139"/>
          </a:xfrm>
        </p:spPr>
        <p:txBody>
          <a:bodyPr>
            <a:normAutofit/>
          </a:bodyPr>
          <a:lstStyle/>
          <a:p>
            <a:pPr marL="0" indent="0">
              <a:buNone/>
            </a:pPr>
            <a:r>
              <a:rPr lang="nl-NL" sz="2400" b="1" dirty="0" smtClean="0">
                <a:solidFill>
                  <a:srgbClr val="FF0000"/>
                </a:solidFill>
              </a:rPr>
              <a:t>22 Juni 1941: Duitsland valt Rusland binnen</a:t>
            </a:r>
          </a:p>
          <a:p>
            <a:pPr marL="0" indent="0">
              <a:buNone/>
            </a:pPr>
            <a:r>
              <a:rPr lang="nl-NL" sz="2400" b="1" dirty="0">
                <a:solidFill>
                  <a:srgbClr val="FF0000"/>
                </a:solidFill>
              </a:rPr>
              <a:t>7</a:t>
            </a:r>
            <a:r>
              <a:rPr lang="nl-NL" sz="2400" b="1" dirty="0" smtClean="0">
                <a:solidFill>
                  <a:srgbClr val="FF0000"/>
                </a:solidFill>
              </a:rPr>
              <a:t> december 1941: Pearl </a:t>
            </a:r>
            <a:r>
              <a:rPr lang="nl-NL" sz="2400" b="1" dirty="0" err="1" smtClean="0">
                <a:solidFill>
                  <a:srgbClr val="FF0000"/>
                </a:solidFill>
              </a:rPr>
              <a:t>Harbor</a:t>
            </a:r>
            <a:endParaRPr lang="nl-NL" sz="2400" b="1" dirty="0" smtClean="0">
              <a:solidFill>
                <a:srgbClr val="FF0000"/>
              </a:solidFill>
            </a:endParaRPr>
          </a:p>
          <a:p>
            <a:pPr marL="0" indent="0">
              <a:buNone/>
            </a:pPr>
            <a:r>
              <a:rPr lang="nl-NL" sz="2400" b="1" dirty="0" smtClean="0">
                <a:solidFill>
                  <a:srgbClr val="FF0000"/>
                </a:solidFill>
              </a:rPr>
              <a:t>Februari 1943: </a:t>
            </a:r>
          </a:p>
          <a:p>
            <a:pPr marL="0" indent="0">
              <a:buNone/>
            </a:pPr>
            <a:r>
              <a:rPr lang="nl-NL" sz="2400" b="1" dirty="0" smtClean="0">
                <a:solidFill>
                  <a:srgbClr val="FF0000"/>
                </a:solidFill>
              </a:rPr>
              <a:t>Slag om Stalingrad wordt</a:t>
            </a:r>
          </a:p>
          <a:p>
            <a:pPr marL="0" indent="0">
              <a:buNone/>
            </a:pPr>
            <a:r>
              <a:rPr lang="nl-NL" sz="2400" b="1" dirty="0" smtClean="0">
                <a:solidFill>
                  <a:srgbClr val="FF0000"/>
                </a:solidFill>
              </a:rPr>
              <a:t>gewonnen door de Russen</a:t>
            </a:r>
          </a:p>
          <a:p>
            <a:pPr marL="0" indent="0">
              <a:buNone/>
            </a:pPr>
            <a:endParaRPr lang="nl-NL" sz="2400" dirty="0">
              <a:solidFill>
                <a:srgbClr val="FF0000"/>
              </a:solidFill>
            </a:endParaRPr>
          </a:p>
          <a:p>
            <a:pPr marL="0" indent="0">
              <a:buNone/>
            </a:pPr>
            <a:endParaRPr lang="nl-NL" dirty="0">
              <a:solidFill>
                <a:srgbClr val="FF0000"/>
              </a:solidFill>
            </a:endParaRPr>
          </a:p>
        </p:txBody>
      </p:sp>
      <p:pic>
        <p:nvPicPr>
          <p:cNvPr id="4098" name="Picture 2" descr="https://upload.wikimedia.org/wikipedia/commons/thumb/7/7e/Second_world_war_europe_1941-1942_map_en.png/1024px-Second_world_war_europe_1941-1942_map_e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8135" y="2321859"/>
            <a:ext cx="4615083" cy="423199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upload.wikimedia.org/wikipedia/commons/thumb/3/3d/Second_world_war_europe_1943-1945_map_de.png/1024px-Second_world_war_europe_1943-1945_map_d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8135" y="2321859"/>
            <a:ext cx="4763050" cy="4367679"/>
          </a:xfrm>
          <a:prstGeom prst="rect">
            <a:avLst/>
          </a:prstGeom>
          <a:noFill/>
          <a:extLst>
            <a:ext uri="{909E8E84-426E-40DD-AFC4-6F175D3DCCD1}">
              <a14:hiddenFill xmlns:a14="http://schemas.microsoft.com/office/drawing/2010/main">
                <a:solidFill>
                  <a:srgbClr val="FFFFFF"/>
                </a:solidFill>
              </a14:hiddenFill>
            </a:ext>
          </a:extLst>
        </p:spPr>
      </p:pic>
      <p:sp>
        <p:nvSpPr>
          <p:cNvPr id="3" name="Actieknop: Film 2">
            <a:hlinkClick r:id="rId4" highlightClick="1"/>
          </p:cNvPr>
          <p:cNvSpPr/>
          <p:nvPr/>
        </p:nvSpPr>
        <p:spPr>
          <a:xfrm>
            <a:off x="681318" y="5100918"/>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758005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Zelfstandig werken</a:t>
            </a:r>
            <a:endParaRPr lang="nl-NL" b="1" dirty="0">
              <a:solidFill>
                <a:srgbClr val="FF0000"/>
              </a:solidFill>
            </a:endParaRPr>
          </a:p>
        </p:txBody>
      </p:sp>
      <p:sp>
        <p:nvSpPr>
          <p:cNvPr id="6" name="Tekstvak 5"/>
          <p:cNvSpPr txBox="1"/>
          <p:nvPr/>
        </p:nvSpPr>
        <p:spPr>
          <a:xfrm>
            <a:off x="0" y="2501153"/>
            <a:ext cx="2546723"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Stalin </a:t>
            </a:r>
          </a:p>
          <a:p>
            <a:pPr marL="285750" indent="-285750">
              <a:buFont typeface="Arial" panose="020B0604020202020204" pitchFamily="34" charset="0"/>
              <a:buChar char="•"/>
            </a:pPr>
            <a:r>
              <a:rPr lang="nl-NL" dirty="0" smtClean="0">
                <a:solidFill>
                  <a:schemeClr val="bg1"/>
                </a:solidFill>
              </a:rPr>
              <a:t>Tweede Wereldoorlog</a:t>
            </a:r>
          </a:p>
          <a:p>
            <a:pPr marL="285750" indent="-285750">
              <a:buFont typeface="Arial" panose="020B0604020202020204" pitchFamily="34" charset="0"/>
              <a:buChar char="•"/>
            </a:pPr>
            <a:r>
              <a:rPr lang="nl-NL" b="1" i="1"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10" name="Tekstvak 9"/>
          <p:cNvSpPr txBox="1"/>
          <p:nvPr/>
        </p:nvSpPr>
        <p:spPr>
          <a:xfrm>
            <a:off x="3370728" y="1995488"/>
            <a:ext cx="6660778" cy="923330"/>
          </a:xfrm>
          <a:prstGeom prst="rect">
            <a:avLst/>
          </a:prstGeom>
          <a:noFill/>
        </p:spPr>
        <p:txBody>
          <a:bodyPr wrap="square" rtlCol="0">
            <a:spAutoFit/>
          </a:bodyPr>
          <a:lstStyle/>
          <a:p>
            <a:r>
              <a:rPr lang="nl-NL" b="1" dirty="0" smtClean="0">
                <a:solidFill>
                  <a:srgbClr val="FF0000"/>
                </a:solidFill>
              </a:rPr>
              <a:t>Maak het werkblad</a:t>
            </a:r>
          </a:p>
          <a:p>
            <a:endParaRPr lang="nl-NL" b="1" dirty="0" smtClean="0">
              <a:solidFill>
                <a:srgbClr val="FF0000"/>
              </a:solidFill>
            </a:endParaRPr>
          </a:p>
          <a:p>
            <a:r>
              <a:rPr lang="nl-NL" b="1" dirty="0" smtClean="0">
                <a:solidFill>
                  <a:srgbClr val="FF0000"/>
                </a:solidFill>
              </a:rPr>
              <a:t>Maak de opdrachten: </a:t>
            </a:r>
            <a:r>
              <a:rPr lang="nl-NL" dirty="0" smtClean="0">
                <a:solidFill>
                  <a:srgbClr val="FF0000"/>
                </a:solidFill>
              </a:rPr>
              <a:t>1, 3, 4, 5, 8a, 11, 12 uit </a:t>
            </a:r>
            <a:r>
              <a:rPr lang="nl-NL" dirty="0">
                <a:solidFill>
                  <a:srgbClr val="FF0000"/>
                </a:solidFill>
              </a:rPr>
              <a:t>het werkboek</a:t>
            </a:r>
          </a:p>
        </p:txBody>
      </p:sp>
      <p:pic>
        <p:nvPicPr>
          <p:cNvPr id="12290" name="Picture 2" descr="http://www.nieuwestijl.com/images93_1/russisch_ontwer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0728" y="3437864"/>
            <a:ext cx="4762500" cy="3190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4081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529</TotalTime>
  <Words>461</Words>
  <Application>Microsoft Office PowerPoint</Application>
  <PresentationFormat>Breedbeeld</PresentationFormat>
  <Paragraphs>144</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 Tweede Wereldoorlog</vt:lpstr>
      <vt:lpstr>Wat gaan we doen?</vt:lpstr>
      <vt:lpstr>Lesdoelen</vt:lpstr>
      <vt:lpstr>Herhaling</vt:lpstr>
      <vt:lpstr>Herhaling</vt:lpstr>
      <vt:lpstr>Stalin en de Grote Terreur</vt:lpstr>
      <vt:lpstr>Tweede Wereldoorlog</vt:lpstr>
      <vt:lpstr>Tweede Wereldoorlog</vt:lpstr>
      <vt:lpstr>Zelfstandig werken</vt:lpstr>
      <vt:lpstr>Afsluiting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3: De Sovjet-Unie</dc:title>
  <dc:creator>Paul de Haan</dc:creator>
  <cp:lastModifiedBy>Paul de Haan</cp:lastModifiedBy>
  <cp:revision>51</cp:revision>
  <dcterms:created xsi:type="dcterms:W3CDTF">2017-01-21T10:26:06Z</dcterms:created>
  <dcterms:modified xsi:type="dcterms:W3CDTF">2019-08-05T19:28:34Z</dcterms:modified>
</cp:coreProperties>
</file>