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59" r:id="rId5"/>
    <p:sldId id="271" r:id="rId6"/>
    <p:sldId id="258" r:id="rId7"/>
    <p:sldId id="269" r:id="rId8"/>
    <p:sldId id="273" r:id="rId9"/>
    <p:sldId id="272" r:id="rId10"/>
    <p:sldId id="267" r:id="rId11"/>
    <p:sldId id="268"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0" autoAdjust="0"/>
    <p:restoredTop sz="94660"/>
  </p:normalViewPr>
  <p:slideViewPr>
    <p:cSldViewPr snapToGrid="0">
      <p:cViewPr varScale="1">
        <p:scale>
          <a:sx n="85" d="100"/>
          <a:sy n="85" d="100"/>
        </p:scale>
        <p:origin x="523"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456553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1227412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367985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800899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1638006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7AB03B0-953C-49C8-819C-C9DFD9696C98}" type="datetimeFigureOut">
              <a:rPr lang="nl-NL" smtClean="0"/>
              <a:t>5-8-2019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2285824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7AB03B0-953C-49C8-819C-C9DFD9696C98}" type="datetimeFigureOut">
              <a:rPr lang="nl-NL" smtClean="0"/>
              <a:t>5-8-2019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355227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77AB03B0-953C-49C8-819C-C9DFD9696C98}" type="datetimeFigureOut">
              <a:rPr lang="nl-NL" smtClean="0"/>
              <a:t>5-8-2019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2482253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7AB03B0-953C-49C8-819C-C9DFD9696C98}" type="datetimeFigureOut">
              <a:rPr lang="nl-NL" smtClean="0"/>
              <a:t>5-8-2019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549403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7AB03B0-953C-49C8-819C-C9DFD9696C98}" type="datetimeFigureOut">
              <a:rPr lang="nl-NL" smtClean="0"/>
              <a:t>5-8-2019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348441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7AB03B0-953C-49C8-819C-C9DFD9696C98}" type="datetimeFigureOut">
              <a:rPr lang="nl-NL" smtClean="0"/>
              <a:t>5-8-2019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CEE7D5C-FDE1-4DE5-97AD-A96737C8458B}" type="slidenum">
              <a:rPr lang="nl-NL" smtClean="0"/>
              <a:t>‹nr.›</a:t>
            </a:fld>
            <a:endParaRPr lang="nl-NL"/>
          </a:p>
        </p:txBody>
      </p:sp>
    </p:spTree>
    <p:extLst>
      <p:ext uri="{BB962C8B-B14F-4D97-AF65-F5344CB8AC3E}">
        <p14:creationId xmlns:p14="http://schemas.microsoft.com/office/powerpoint/2010/main" val="1830477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rgbClr val="FF0000"/>
            </a:gs>
            <a:gs pos="22000">
              <a:schemeClr val="bg2"/>
            </a:gs>
          </a:gsLst>
          <a:lin ang="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AB03B0-953C-49C8-819C-C9DFD9696C98}" type="datetimeFigureOut">
              <a:rPr lang="nl-NL" smtClean="0"/>
              <a:t>5-8-2019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EE7D5C-FDE1-4DE5-97AD-A96737C8458B}" type="slidenum">
              <a:rPr lang="nl-NL" smtClean="0"/>
              <a:t>‹nr.›</a:t>
            </a:fld>
            <a:endParaRPr lang="nl-NL"/>
          </a:p>
        </p:txBody>
      </p:sp>
    </p:spTree>
    <p:extLst>
      <p:ext uri="{BB962C8B-B14F-4D97-AF65-F5344CB8AC3E}">
        <p14:creationId xmlns:p14="http://schemas.microsoft.com/office/powerpoint/2010/main" val="2758541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TGDQYtZl5n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752725" y="0"/>
            <a:ext cx="9144000" cy="2387600"/>
          </a:xfrm>
        </p:spPr>
        <p:txBody>
          <a:bodyPr/>
          <a:lstStyle/>
          <a:p>
            <a:r>
              <a:rPr lang="nl-NL" b="1" dirty="0" smtClean="0">
                <a:solidFill>
                  <a:srgbClr val="FF0000"/>
                </a:solidFill>
              </a:rPr>
              <a:t/>
            </a:r>
            <a:br>
              <a:rPr lang="nl-NL" b="1" dirty="0" smtClean="0">
                <a:solidFill>
                  <a:srgbClr val="FF0000"/>
                </a:solidFill>
              </a:rPr>
            </a:br>
            <a:r>
              <a:rPr lang="nl-NL" b="1" dirty="0" smtClean="0">
                <a:solidFill>
                  <a:srgbClr val="FF0000"/>
                </a:solidFill>
              </a:rPr>
              <a:t>De Sovjet-Unie</a:t>
            </a:r>
            <a:endParaRPr lang="nl-NL" b="1" dirty="0">
              <a:solidFill>
                <a:srgbClr val="FF0000"/>
              </a:solidFill>
            </a:endParaRPr>
          </a:p>
        </p:txBody>
      </p:sp>
      <p:sp>
        <p:nvSpPr>
          <p:cNvPr id="3" name="Ondertitel 2"/>
          <p:cNvSpPr>
            <a:spLocks noGrp="1"/>
          </p:cNvSpPr>
          <p:nvPr>
            <p:ph type="subTitle" idx="1"/>
          </p:nvPr>
        </p:nvSpPr>
        <p:spPr>
          <a:xfrm>
            <a:off x="2600325" y="2387600"/>
            <a:ext cx="9144000" cy="1655762"/>
          </a:xfrm>
        </p:spPr>
        <p:txBody>
          <a:bodyPr/>
          <a:lstStyle/>
          <a:p>
            <a:r>
              <a:rPr lang="nl-NL" dirty="0" smtClean="0">
                <a:solidFill>
                  <a:schemeClr val="bg1">
                    <a:lumMod val="50000"/>
                  </a:schemeClr>
                </a:solidFill>
              </a:rPr>
              <a:t>Les </a:t>
            </a:r>
            <a:r>
              <a:rPr lang="nl-NL" dirty="0" smtClean="0">
                <a:solidFill>
                  <a:schemeClr val="bg1">
                    <a:lumMod val="50000"/>
                  </a:schemeClr>
                </a:solidFill>
              </a:rPr>
              <a:t>2: De Russische Revolutie</a:t>
            </a:r>
            <a:endParaRPr lang="nl-NL" dirty="0">
              <a:solidFill>
                <a:schemeClr val="bg1">
                  <a:lumMod val="50000"/>
                </a:schemeClr>
              </a:solidFill>
            </a:endParaRPr>
          </a:p>
        </p:txBody>
      </p:sp>
      <p:pic>
        <p:nvPicPr>
          <p:cNvPr id="4" name="Picture 2" descr="Afbeeldingsresultaat voor de russische revoluti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2069" y="2790823"/>
            <a:ext cx="5169460" cy="3884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614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Zelfstandig werken</a:t>
            </a:r>
            <a:endParaRPr lang="nl-NL" b="1" dirty="0">
              <a:solidFill>
                <a:srgbClr val="FF0000"/>
              </a:solidFill>
            </a:endParaRPr>
          </a:p>
        </p:txBody>
      </p:sp>
      <p:sp>
        <p:nvSpPr>
          <p:cNvPr id="6" name="Tekstvak 5"/>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dirty="0" smtClean="0">
                <a:solidFill>
                  <a:schemeClr val="bg1"/>
                </a:solidFill>
              </a:rPr>
              <a:t>De Sovjet-Unie</a:t>
            </a:r>
          </a:p>
          <a:p>
            <a:pPr marL="285750" indent="-285750">
              <a:buFont typeface="Arial" panose="020B0604020202020204" pitchFamily="34" charset="0"/>
              <a:buChar char="•"/>
            </a:pPr>
            <a:r>
              <a:rPr lang="nl-NL" b="1" i="1"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10" name="Tekstvak 9"/>
          <p:cNvSpPr txBox="1"/>
          <p:nvPr/>
        </p:nvSpPr>
        <p:spPr>
          <a:xfrm>
            <a:off x="3370728" y="1995488"/>
            <a:ext cx="6660778" cy="1200329"/>
          </a:xfrm>
          <a:prstGeom prst="rect">
            <a:avLst/>
          </a:prstGeom>
          <a:noFill/>
        </p:spPr>
        <p:txBody>
          <a:bodyPr wrap="square" rtlCol="0">
            <a:spAutoFit/>
          </a:bodyPr>
          <a:lstStyle/>
          <a:p>
            <a:r>
              <a:rPr lang="nl-NL" b="1" dirty="0" smtClean="0">
                <a:solidFill>
                  <a:srgbClr val="FF0000"/>
                </a:solidFill>
              </a:rPr>
              <a:t>Maak nu opdracht 2 van je werkblad.</a:t>
            </a:r>
          </a:p>
          <a:p>
            <a:r>
              <a:rPr lang="nl-NL" b="1" dirty="0" smtClean="0">
                <a:solidFill>
                  <a:srgbClr val="FF0000"/>
                </a:solidFill>
              </a:rPr>
              <a:t>Maak opdracht 13 t/m 15 met je buurman/buurvrouw</a:t>
            </a:r>
          </a:p>
          <a:p>
            <a:endParaRPr lang="nl-NL" b="1" dirty="0" smtClean="0">
              <a:solidFill>
                <a:srgbClr val="FF0000"/>
              </a:solidFill>
            </a:endParaRPr>
          </a:p>
          <a:p>
            <a:r>
              <a:rPr lang="nl-NL" b="1" dirty="0" smtClean="0">
                <a:solidFill>
                  <a:srgbClr val="FF0000"/>
                </a:solidFill>
              </a:rPr>
              <a:t>Maak thuis de opdrachten: 1, 4, 5, 6, 8, 11 uit het werkboek</a:t>
            </a:r>
          </a:p>
        </p:txBody>
      </p:sp>
      <p:pic>
        <p:nvPicPr>
          <p:cNvPr id="12290" name="Picture 2" descr="http://www.nieuwestijl.com/images93_1/russisch_ontwer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0728" y="3437864"/>
            <a:ext cx="4762500" cy="3190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081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Afsluiting</a:t>
            </a:r>
            <a:endParaRPr lang="nl-NL" b="1" dirty="0">
              <a:solidFill>
                <a:srgbClr val="FF0000"/>
              </a:solidFill>
            </a:endParaRPr>
          </a:p>
        </p:txBody>
      </p:sp>
      <p:sp>
        <p:nvSpPr>
          <p:cNvPr id="6" name="Tekstvak 5"/>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b="1" i="1" dirty="0" smtClean="0">
                <a:solidFill>
                  <a:schemeClr val="bg1"/>
                </a:solidFill>
              </a:rPr>
              <a:t>Afsluiting</a:t>
            </a:r>
            <a:endParaRPr lang="nl-NL" b="1" i="1" dirty="0"/>
          </a:p>
        </p:txBody>
      </p:sp>
      <p:sp>
        <p:nvSpPr>
          <p:cNvPr id="10" name="Tekstvak 9"/>
          <p:cNvSpPr txBox="1"/>
          <p:nvPr/>
        </p:nvSpPr>
        <p:spPr>
          <a:xfrm>
            <a:off x="2904565" y="1426058"/>
            <a:ext cx="4482355" cy="1477328"/>
          </a:xfrm>
          <a:prstGeom prst="rect">
            <a:avLst/>
          </a:prstGeom>
          <a:noFill/>
        </p:spPr>
        <p:txBody>
          <a:bodyPr wrap="square" rtlCol="0">
            <a:spAutoFit/>
          </a:bodyPr>
          <a:lstStyle/>
          <a:p>
            <a:r>
              <a:rPr lang="nl-NL" b="1" dirty="0" smtClean="0">
                <a:solidFill>
                  <a:srgbClr val="FF0000"/>
                </a:solidFill>
              </a:rPr>
              <a:t>Huiswerk:</a:t>
            </a:r>
          </a:p>
          <a:p>
            <a:r>
              <a:rPr lang="nl-NL" dirty="0" smtClean="0">
                <a:solidFill>
                  <a:srgbClr val="FF0000"/>
                </a:solidFill>
              </a:rPr>
              <a:t>Lezen paragraaf 2, leren werkblad/werkboek: Kenmerkend Aspect 39</a:t>
            </a:r>
          </a:p>
          <a:p>
            <a:r>
              <a:rPr lang="nl-NL" b="1" dirty="0" smtClean="0">
                <a:solidFill>
                  <a:srgbClr val="FF0000"/>
                </a:solidFill>
              </a:rPr>
              <a:t>Maken:</a:t>
            </a:r>
          </a:p>
          <a:p>
            <a:r>
              <a:rPr lang="nl-NL" dirty="0">
                <a:solidFill>
                  <a:srgbClr val="FF0000"/>
                </a:solidFill>
              </a:rPr>
              <a:t>1, 4, 5, 6, 8, 11 uit het werkboek</a:t>
            </a:r>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5565" y="3783106"/>
            <a:ext cx="4186435" cy="2352513"/>
          </a:xfrm>
          <a:prstGeom prst="rect">
            <a:avLst/>
          </a:prstGeom>
        </p:spPr>
      </p:pic>
      <p:sp>
        <p:nvSpPr>
          <p:cNvPr id="8" name="Tekstvak 7"/>
          <p:cNvSpPr txBox="1"/>
          <p:nvPr/>
        </p:nvSpPr>
        <p:spPr>
          <a:xfrm>
            <a:off x="7236755" y="1426058"/>
            <a:ext cx="4482355" cy="646331"/>
          </a:xfrm>
          <a:prstGeom prst="rect">
            <a:avLst/>
          </a:prstGeom>
          <a:noFill/>
        </p:spPr>
        <p:txBody>
          <a:bodyPr wrap="square" rtlCol="0">
            <a:spAutoFit/>
          </a:bodyPr>
          <a:lstStyle/>
          <a:p>
            <a:r>
              <a:rPr lang="nl-NL" b="1" dirty="0" smtClean="0">
                <a:solidFill>
                  <a:srgbClr val="FF0000"/>
                </a:solidFill>
              </a:rPr>
              <a:t>Volgende week</a:t>
            </a:r>
          </a:p>
          <a:p>
            <a:r>
              <a:rPr lang="nl-NL" dirty="0">
                <a:solidFill>
                  <a:srgbClr val="FF0000"/>
                </a:solidFill>
              </a:rPr>
              <a:t>P</a:t>
            </a:r>
            <a:r>
              <a:rPr lang="nl-NL" dirty="0" smtClean="0">
                <a:solidFill>
                  <a:srgbClr val="FF0000"/>
                </a:solidFill>
              </a:rPr>
              <a:t>aragraaf 3;</a:t>
            </a:r>
          </a:p>
        </p:txBody>
      </p:sp>
      <p:sp>
        <p:nvSpPr>
          <p:cNvPr id="11" name="Tijdelijke aanduiding voor inhoud 2"/>
          <p:cNvSpPr txBox="1">
            <a:spLocks/>
          </p:cNvSpPr>
          <p:nvPr/>
        </p:nvSpPr>
        <p:spPr>
          <a:xfrm>
            <a:off x="2904565" y="3133322"/>
            <a:ext cx="4921624" cy="32735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sz="1800" b="1" dirty="0" smtClean="0">
                <a:solidFill>
                  <a:srgbClr val="FF0000"/>
                </a:solidFill>
              </a:rPr>
              <a:t>Aan het einde van de les kunnen jullie:</a:t>
            </a:r>
          </a:p>
          <a:p>
            <a:r>
              <a:rPr lang="nl-NL" sz="1800" dirty="0" smtClean="0">
                <a:solidFill>
                  <a:srgbClr val="FF0000"/>
                </a:solidFill>
              </a:rPr>
              <a:t>Uitleggen wat het communisme inhoud;</a:t>
            </a:r>
          </a:p>
          <a:p>
            <a:r>
              <a:rPr lang="nl-NL" sz="1800" dirty="0" smtClean="0">
                <a:solidFill>
                  <a:srgbClr val="FF0000"/>
                </a:solidFill>
              </a:rPr>
              <a:t>Uitleggen wat de februari en oktober revolutie zijn;</a:t>
            </a:r>
          </a:p>
          <a:p>
            <a:r>
              <a:rPr lang="nl-NL" sz="1800" dirty="0" smtClean="0">
                <a:solidFill>
                  <a:srgbClr val="FF0000"/>
                </a:solidFill>
              </a:rPr>
              <a:t>Uitleggen wie er aan de kant van de Roden en Witten vochten tijdens de burgeroorlog;</a:t>
            </a:r>
          </a:p>
          <a:p>
            <a:pPr marL="0" indent="0">
              <a:buFont typeface="Arial" panose="020B0604020202020204" pitchFamily="34" charset="0"/>
              <a:buNone/>
            </a:pPr>
            <a:endParaRPr lang="nl-NL" sz="1800" dirty="0" smtClean="0">
              <a:solidFill>
                <a:srgbClr val="FF0000"/>
              </a:solidFill>
            </a:endParaRPr>
          </a:p>
          <a:p>
            <a:endParaRPr lang="nl-NL" sz="1800" dirty="0">
              <a:solidFill>
                <a:srgbClr val="FF0000"/>
              </a:solidFill>
            </a:endParaRPr>
          </a:p>
        </p:txBody>
      </p:sp>
    </p:spTree>
    <p:extLst>
      <p:ext uri="{BB962C8B-B14F-4D97-AF65-F5344CB8AC3E}">
        <p14:creationId xmlns:p14="http://schemas.microsoft.com/office/powerpoint/2010/main" val="3200063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15552" y="365125"/>
            <a:ext cx="7938247" cy="1325563"/>
          </a:xfrm>
        </p:spPr>
        <p:txBody>
          <a:bodyPr/>
          <a:lstStyle/>
          <a:p>
            <a:r>
              <a:rPr lang="nl-NL" b="1" dirty="0" smtClean="0">
                <a:solidFill>
                  <a:srgbClr val="FF0000"/>
                </a:solidFill>
              </a:rPr>
              <a:t>Wat gaan we doen?</a:t>
            </a:r>
            <a:endParaRPr lang="nl-NL" b="1" dirty="0">
              <a:solidFill>
                <a:srgbClr val="FF0000"/>
              </a:solidFill>
            </a:endParaRPr>
          </a:p>
        </p:txBody>
      </p:sp>
      <p:sp>
        <p:nvSpPr>
          <p:cNvPr id="3" name="Tijdelijke aanduiding voor inhoud 2"/>
          <p:cNvSpPr>
            <a:spLocks noGrp="1"/>
          </p:cNvSpPr>
          <p:nvPr>
            <p:ph idx="1"/>
          </p:nvPr>
        </p:nvSpPr>
        <p:spPr>
          <a:xfrm>
            <a:off x="2904564" y="1568824"/>
            <a:ext cx="8449235" cy="4608139"/>
          </a:xfrm>
        </p:spPr>
        <p:txBody>
          <a:bodyPr/>
          <a:lstStyle/>
          <a:p>
            <a:r>
              <a:rPr lang="nl-NL" dirty="0" smtClean="0">
                <a:solidFill>
                  <a:srgbClr val="FF0000"/>
                </a:solidFill>
              </a:rPr>
              <a:t>Lesdoelen</a:t>
            </a:r>
          </a:p>
          <a:p>
            <a:r>
              <a:rPr lang="nl-NL" dirty="0" smtClean="0">
                <a:solidFill>
                  <a:srgbClr val="FF0000"/>
                </a:solidFill>
              </a:rPr>
              <a:t>Herhaling;</a:t>
            </a:r>
          </a:p>
          <a:p>
            <a:r>
              <a:rPr lang="nl-NL" dirty="0" smtClean="0">
                <a:solidFill>
                  <a:srgbClr val="FF0000"/>
                </a:solidFill>
              </a:rPr>
              <a:t>Historisch denken: </a:t>
            </a:r>
            <a:br>
              <a:rPr lang="nl-NL" dirty="0" smtClean="0">
                <a:solidFill>
                  <a:srgbClr val="FF0000"/>
                </a:solidFill>
              </a:rPr>
            </a:br>
            <a:r>
              <a:rPr lang="nl-NL" dirty="0" smtClean="0">
                <a:solidFill>
                  <a:srgbClr val="FF0000"/>
                </a:solidFill>
              </a:rPr>
              <a:t>Kenmerkend Aspect toepassen</a:t>
            </a:r>
          </a:p>
          <a:p>
            <a:r>
              <a:rPr lang="nl-NL" dirty="0" smtClean="0">
                <a:solidFill>
                  <a:srgbClr val="FF0000"/>
                </a:solidFill>
              </a:rPr>
              <a:t>De Sovjet-Unie</a:t>
            </a:r>
            <a:endParaRPr lang="nl-NL" dirty="0">
              <a:solidFill>
                <a:srgbClr val="FF0000"/>
              </a:solidFill>
            </a:endParaRPr>
          </a:p>
          <a:p>
            <a:r>
              <a:rPr lang="nl-NL" dirty="0" smtClean="0">
                <a:solidFill>
                  <a:srgbClr val="FF0000"/>
                </a:solidFill>
              </a:rPr>
              <a:t>Zelfstandig werken</a:t>
            </a:r>
          </a:p>
          <a:p>
            <a:r>
              <a:rPr lang="nl-NL" dirty="0" smtClean="0">
                <a:solidFill>
                  <a:srgbClr val="FF0000"/>
                </a:solidFill>
              </a:rPr>
              <a:t>Afsluiting</a:t>
            </a:r>
          </a:p>
          <a:p>
            <a:pPr marL="0" indent="0">
              <a:buNone/>
            </a:pPr>
            <a:endParaRPr lang="nl-NL" dirty="0" smtClean="0">
              <a:solidFill>
                <a:srgbClr val="FF0000"/>
              </a:solidFill>
            </a:endParaRPr>
          </a:p>
          <a:p>
            <a:endParaRPr lang="nl-NL" dirty="0">
              <a:solidFill>
                <a:srgbClr val="FF0000"/>
              </a:solidFill>
            </a:endParaRPr>
          </a:p>
        </p:txBody>
      </p:sp>
      <p:sp>
        <p:nvSpPr>
          <p:cNvPr id="4" name="Tekstvak 3"/>
          <p:cNvSpPr txBox="1"/>
          <p:nvPr/>
        </p:nvSpPr>
        <p:spPr>
          <a:xfrm>
            <a:off x="0" y="2501153"/>
            <a:ext cx="2395015"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b="1" i="1"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Tree>
    <p:extLst>
      <p:ext uri="{BB962C8B-B14F-4D97-AF65-F5344CB8AC3E}">
        <p14:creationId xmlns:p14="http://schemas.microsoft.com/office/powerpoint/2010/main" val="1776927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15552" y="365125"/>
            <a:ext cx="7938247" cy="1325563"/>
          </a:xfrm>
        </p:spPr>
        <p:txBody>
          <a:bodyPr/>
          <a:lstStyle/>
          <a:p>
            <a:r>
              <a:rPr lang="nl-NL" b="1" dirty="0" smtClean="0">
                <a:solidFill>
                  <a:srgbClr val="FF0000"/>
                </a:solidFill>
              </a:rPr>
              <a:t>Lesdoelen</a:t>
            </a:r>
            <a:endParaRPr lang="nl-NL" b="1" dirty="0">
              <a:solidFill>
                <a:srgbClr val="FF0000"/>
              </a:solidFill>
            </a:endParaRPr>
          </a:p>
        </p:txBody>
      </p:sp>
      <p:sp>
        <p:nvSpPr>
          <p:cNvPr id="3" name="Tijdelijke aanduiding voor inhoud 2"/>
          <p:cNvSpPr>
            <a:spLocks noGrp="1"/>
          </p:cNvSpPr>
          <p:nvPr>
            <p:ph idx="1"/>
          </p:nvPr>
        </p:nvSpPr>
        <p:spPr>
          <a:xfrm>
            <a:off x="2904564" y="1568824"/>
            <a:ext cx="8449235" cy="4608139"/>
          </a:xfrm>
        </p:spPr>
        <p:txBody>
          <a:bodyPr/>
          <a:lstStyle/>
          <a:p>
            <a:pPr marL="0" indent="0">
              <a:buNone/>
            </a:pPr>
            <a:r>
              <a:rPr lang="nl-NL" b="1" dirty="0" smtClean="0">
                <a:solidFill>
                  <a:srgbClr val="FF0000"/>
                </a:solidFill>
              </a:rPr>
              <a:t>Aan het einde van de les kunnen jullie:</a:t>
            </a:r>
          </a:p>
          <a:p>
            <a:r>
              <a:rPr lang="nl-NL" dirty="0" smtClean="0">
                <a:solidFill>
                  <a:srgbClr val="FF0000"/>
                </a:solidFill>
              </a:rPr>
              <a:t>Uitleggen wat het communisme inhoud;</a:t>
            </a:r>
          </a:p>
          <a:p>
            <a:r>
              <a:rPr lang="nl-NL" dirty="0" smtClean="0">
                <a:solidFill>
                  <a:srgbClr val="FF0000"/>
                </a:solidFill>
              </a:rPr>
              <a:t>Uitleggen wat de februari en oktober revolutie zijn;</a:t>
            </a:r>
          </a:p>
          <a:p>
            <a:r>
              <a:rPr lang="nl-NL" dirty="0" smtClean="0">
                <a:solidFill>
                  <a:srgbClr val="FF0000"/>
                </a:solidFill>
              </a:rPr>
              <a:t>Uitleggen wie er aan de kant van de Roden en Witten vochten tijdens de burgeroorlog;</a:t>
            </a:r>
          </a:p>
          <a:p>
            <a:pPr marL="0" indent="0">
              <a:buNone/>
            </a:pPr>
            <a:endParaRPr lang="nl-NL" dirty="0" smtClean="0">
              <a:solidFill>
                <a:srgbClr val="FF0000"/>
              </a:solidFill>
            </a:endParaRPr>
          </a:p>
          <a:p>
            <a:endParaRPr lang="nl-NL" dirty="0">
              <a:solidFill>
                <a:srgbClr val="FF0000"/>
              </a:solidFill>
            </a:endParaRPr>
          </a:p>
        </p:txBody>
      </p:sp>
      <p:sp>
        <p:nvSpPr>
          <p:cNvPr id="4" name="Tekstvak 3"/>
          <p:cNvSpPr txBox="1"/>
          <p:nvPr/>
        </p:nvSpPr>
        <p:spPr>
          <a:xfrm>
            <a:off x="0" y="2501153"/>
            <a:ext cx="2395015"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b="1" i="1"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Tree>
    <p:extLst>
      <p:ext uri="{BB962C8B-B14F-4D97-AF65-F5344CB8AC3E}">
        <p14:creationId xmlns:p14="http://schemas.microsoft.com/office/powerpoint/2010/main" val="2270187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9694" y="365125"/>
            <a:ext cx="7974106" cy="1325563"/>
          </a:xfrm>
        </p:spPr>
        <p:txBody>
          <a:bodyPr/>
          <a:lstStyle/>
          <a:p>
            <a:r>
              <a:rPr lang="nl-NL" b="1" dirty="0" smtClean="0">
                <a:solidFill>
                  <a:srgbClr val="FF0000"/>
                </a:solidFill>
              </a:rPr>
              <a:t>Herhaling</a:t>
            </a:r>
            <a:endParaRPr lang="nl-NL" b="1" dirty="0">
              <a:solidFill>
                <a:srgbClr val="FF0000"/>
              </a:solidFill>
            </a:endParaRPr>
          </a:p>
        </p:txBody>
      </p:sp>
      <p:sp>
        <p:nvSpPr>
          <p:cNvPr id="4" name="Tekstvak 3"/>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b="1" i="1"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9" name="Tijdelijke aanduiding voor inhoud 2"/>
          <p:cNvSpPr>
            <a:spLocks noGrp="1"/>
          </p:cNvSpPr>
          <p:nvPr>
            <p:ph idx="1"/>
          </p:nvPr>
        </p:nvSpPr>
        <p:spPr>
          <a:xfrm>
            <a:off x="3182471" y="1690688"/>
            <a:ext cx="8171329" cy="4608139"/>
          </a:xfrm>
        </p:spPr>
        <p:txBody>
          <a:bodyPr>
            <a:normAutofit fontScale="77500" lnSpcReduction="20000"/>
          </a:bodyPr>
          <a:lstStyle/>
          <a:p>
            <a:pPr marL="0" indent="0">
              <a:buNone/>
            </a:pPr>
            <a:r>
              <a:rPr lang="nl-NL" b="1" dirty="0" smtClean="0">
                <a:solidFill>
                  <a:srgbClr val="FF0000"/>
                </a:solidFill>
              </a:rPr>
              <a:t>Verandering </a:t>
            </a:r>
            <a:r>
              <a:rPr lang="nl-NL" b="1" dirty="0" err="1" smtClean="0">
                <a:solidFill>
                  <a:srgbClr val="FF0000"/>
                </a:solidFill>
              </a:rPr>
              <a:t>vs</a:t>
            </a:r>
            <a:r>
              <a:rPr lang="nl-NL" b="1" dirty="0" smtClean="0">
                <a:solidFill>
                  <a:srgbClr val="FF0000"/>
                </a:solidFill>
              </a:rPr>
              <a:t> Continuïteit</a:t>
            </a:r>
          </a:p>
          <a:p>
            <a:pPr marL="0" indent="0">
              <a:buNone/>
            </a:pPr>
            <a:r>
              <a:rPr lang="nl-NL" dirty="0" smtClean="0">
                <a:solidFill>
                  <a:srgbClr val="FF0000"/>
                </a:solidFill>
              </a:rPr>
              <a:t>Blijft er iets hetzelfde -&gt; </a:t>
            </a:r>
            <a:r>
              <a:rPr lang="nl-NL" b="1" dirty="0" smtClean="0">
                <a:solidFill>
                  <a:srgbClr val="FF0000"/>
                </a:solidFill>
              </a:rPr>
              <a:t>Continuïteit</a:t>
            </a:r>
          </a:p>
          <a:p>
            <a:pPr marL="0" indent="0">
              <a:buNone/>
            </a:pPr>
            <a:r>
              <a:rPr lang="nl-NL" dirty="0" smtClean="0">
                <a:solidFill>
                  <a:srgbClr val="FF0000"/>
                </a:solidFill>
              </a:rPr>
              <a:t>Veranderd er iets -&gt; </a:t>
            </a:r>
            <a:r>
              <a:rPr lang="nl-NL" b="1" dirty="0" smtClean="0">
                <a:solidFill>
                  <a:srgbClr val="FF0000"/>
                </a:solidFill>
              </a:rPr>
              <a:t>Verandering</a:t>
            </a:r>
          </a:p>
          <a:p>
            <a:pPr marL="0" indent="0">
              <a:buNone/>
            </a:pPr>
            <a:r>
              <a:rPr lang="nl-NL" b="1" dirty="0" smtClean="0">
                <a:solidFill>
                  <a:srgbClr val="FF0000"/>
                </a:solidFill>
              </a:rPr>
              <a:t>Verandering kan plaats vinden op 4  gebieden:</a:t>
            </a:r>
          </a:p>
          <a:p>
            <a:r>
              <a:rPr lang="nl-NL" dirty="0" smtClean="0">
                <a:solidFill>
                  <a:srgbClr val="FF0000"/>
                </a:solidFill>
              </a:rPr>
              <a:t>Politieke</a:t>
            </a:r>
          </a:p>
          <a:p>
            <a:r>
              <a:rPr lang="nl-NL" dirty="0" smtClean="0">
                <a:solidFill>
                  <a:srgbClr val="FF0000"/>
                </a:solidFill>
              </a:rPr>
              <a:t>Economische</a:t>
            </a:r>
          </a:p>
          <a:p>
            <a:r>
              <a:rPr lang="nl-NL" dirty="0" smtClean="0">
                <a:solidFill>
                  <a:srgbClr val="FF0000"/>
                </a:solidFill>
              </a:rPr>
              <a:t>Sociale</a:t>
            </a:r>
          </a:p>
          <a:p>
            <a:r>
              <a:rPr lang="nl-NL" dirty="0" smtClean="0">
                <a:solidFill>
                  <a:srgbClr val="FF0000"/>
                </a:solidFill>
              </a:rPr>
              <a:t>Culturele</a:t>
            </a:r>
          </a:p>
          <a:p>
            <a:r>
              <a:rPr lang="nl-NL" dirty="0" smtClean="0">
                <a:solidFill>
                  <a:srgbClr val="FF0000"/>
                </a:solidFill>
              </a:rPr>
              <a:t>Religieuze</a:t>
            </a:r>
          </a:p>
          <a:p>
            <a:pPr marL="0" indent="0">
              <a:buNone/>
            </a:pPr>
            <a:r>
              <a:rPr lang="nl-NL" dirty="0" smtClean="0">
                <a:solidFill>
                  <a:srgbClr val="FF0000"/>
                </a:solidFill>
              </a:rPr>
              <a:t>Een verandering kan </a:t>
            </a:r>
            <a:r>
              <a:rPr lang="nl-NL" b="1" dirty="0" smtClean="0">
                <a:solidFill>
                  <a:srgbClr val="FF0000"/>
                </a:solidFill>
              </a:rPr>
              <a:t>snel</a:t>
            </a:r>
            <a:r>
              <a:rPr lang="nl-NL" dirty="0" smtClean="0">
                <a:solidFill>
                  <a:srgbClr val="FF0000"/>
                </a:solidFill>
              </a:rPr>
              <a:t> of </a:t>
            </a:r>
            <a:r>
              <a:rPr lang="nl-NL" b="1" dirty="0" smtClean="0">
                <a:solidFill>
                  <a:srgbClr val="FF0000"/>
                </a:solidFill>
              </a:rPr>
              <a:t>geleidelijk</a:t>
            </a:r>
            <a:r>
              <a:rPr lang="nl-NL" dirty="0" smtClean="0">
                <a:solidFill>
                  <a:srgbClr val="FF0000"/>
                </a:solidFill>
              </a:rPr>
              <a:t> gaan en </a:t>
            </a:r>
            <a:r>
              <a:rPr lang="nl-NL" b="1" dirty="0" smtClean="0">
                <a:solidFill>
                  <a:srgbClr val="FF0000"/>
                </a:solidFill>
              </a:rPr>
              <a:t>veel </a:t>
            </a:r>
            <a:r>
              <a:rPr lang="nl-NL" dirty="0" smtClean="0">
                <a:solidFill>
                  <a:srgbClr val="FF0000"/>
                </a:solidFill>
              </a:rPr>
              <a:t>of </a:t>
            </a:r>
            <a:r>
              <a:rPr lang="nl-NL" b="1" dirty="0" smtClean="0">
                <a:solidFill>
                  <a:srgbClr val="FF0000"/>
                </a:solidFill>
              </a:rPr>
              <a:t>weinig</a:t>
            </a:r>
            <a:r>
              <a:rPr lang="nl-NL" dirty="0" smtClean="0">
                <a:solidFill>
                  <a:srgbClr val="FF0000"/>
                </a:solidFill>
              </a:rPr>
              <a:t> invloed hebben op het dagelijks leven.</a:t>
            </a:r>
          </a:p>
          <a:p>
            <a:pPr marL="0" indent="0">
              <a:buNone/>
            </a:pPr>
            <a:r>
              <a:rPr lang="nl-NL" dirty="0" smtClean="0">
                <a:solidFill>
                  <a:srgbClr val="FF0000"/>
                </a:solidFill>
              </a:rPr>
              <a:t>Is een verandering </a:t>
            </a:r>
            <a:r>
              <a:rPr lang="nl-NL" b="1" dirty="0" smtClean="0">
                <a:solidFill>
                  <a:srgbClr val="FF0000"/>
                </a:solidFill>
              </a:rPr>
              <a:t>snel</a:t>
            </a:r>
            <a:r>
              <a:rPr lang="nl-NL" dirty="0" smtClean="0">
                <a:solidFill>
                  <a:srgbClr val="FF0000"/>
                </a:solidFill>
              </a:rPr>
              <a:t> en heeft het </a:t>
            </a:r>
            <a:r>
              <a:rPr lang="nl-NL" b="1" dirty="0" smtClean="0">
                <a:solidFill>
                  <a:srgbClr val="FF0000"/>
                </a:solidFill>
              </a:rPr>
              <a:t>veel invloed </a:t>
            </a:r>
            <a:r>
              <a:rPr lang="nl-NL" dirty="0" smtClean="0">
                <a:solidFill>
                  <a:srgbClr val="FF0000"/>
                </a:solidFill>
              </a:rPr>
              <a:t>op het dagelijks leven spreken we van een </a:t>
            </a:r>
            <a:r>
              <a:rPr lang="nl-NL" b="1" dirty="0" smtClean="0">
                <a:solidFill>
                  <a:srgbClr val="FF0000"/>
                </a:solidFill>
              </a:rPr>
              <a:t>Revolutie</a:t>
            </a:r>
            <a:r>
              <a:rPr lang="nl-NL" dirty="0" smtClean="0">
                <a:solidFill>
                  <a:srgbClr val="FF0000"/>
                </a:solidFill>
              </a:rPr>
              <a:t>.</a:t>
            </a:r>
          </a:p>
        </p:txBody>
      </p:sp>
    </p:spTree>
    <p:extLst>
      <p:ext uri="{BB962C8B-B14F-4D97-AF65-F5344CB8AC3E}">
        <p14:creationId xmlns:p14="http://schemas.microsoft.com/office/powerpoint/2010/main" val="3065051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9694" y="365125"/>
            <a:ext cx="7974106" cy="1325563"/>
          </a:xfrm>
        </p:spPr>
        <p:txBody>
          <a:bodyPr/>
          <a:lstStyle/>
          <a:p>
            <a:r>
              <a:rPr lang="nl-NL" b="1" dirty="0" smtClean="0">
                <a:solidFill>
                  <a:srgbClr val="FF0000"/>
                </a:solidFill>
              </a:rPr>
              <a:t>Herhaling</a:t>
            </a:r>
            <a:endParaRPr lang="nl-NL" b="1" dirty="0">
              <a:solidFill>
                <a:srgbClr val="FF0000"/>
              </a:solidFill>
            </a:endParaRPr>
          </a:p>
        </p:txBody>
      </p:sp>
      <p:sp>
        <p:nvSpPr>
          <p:cNvPr id="4" name="Tekstvak 3"/>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b="1" i="1"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pic>
        <p:nvPicPr>
          <p:cNvPr id="3074" name="Picture 2" descr="http://www.stilus.nl/oudheid/wdo/PLAATJES/IM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8401" y="2142565"/>
            <a:ext cx="5597273" cy="3990136"/>
          </a:xfrm>
          <a:prstGeom prst="rect">
            <a:avLst/>
          </a:prstGeom>
          <a:noFill/>
          <a:extLst>
            <a:ext uri="{909E8E84-426E-40DD-AFC4-6F175D3DCCD1}">
              <a14:hiddenFill xmlns:a14="http://schemas.microsoft.com/office/drawing/2010/main">
                <a:solidFill>
                  <a:srgbClr val="FFFFFF"/>
                </a:solidFill>
              </a14:hiddenFill>
            </a:ext>
          </a:extLst>
        </p:spPr>
      </p:pic>
      <p:pic>
        <p:nvPicPr>
          <p:cNvPr id="7" name="Afbeelding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62584" y="95568"/>
            <a:ext cx="3792855" cy="3190240"/>
          </a:xfrm>
          <a:prstGeom prst="rect">
            <a:avLst/>
          </a:prstGeom>
          <a:noFill/>
          <a:ln>
            <a:noFill/>
          </a:ln>
        </p:spPr>
      </p:pic>
    </p:spTree>
    <p:extLst>
      <p:ext uri="{BB962C8B-B14F-4D97-AF65-F5344CB8AC3E}">
        <p14:creationId xmlns:p14="http://schemas.microsoft.com/office/powerpoint/2010/main" val="22053227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9694" y="365125"/>
            <a:ext cx="7974106" cy="1325563"/>
          </a:xfrm>
        </p:spPr>
        <p:txBody>
          <a:bodyPr/>
          <a:lstStyle/>
          <a:p>
            <a:r>
              <a:rPr lang="nl-NL" b="1" dirty="0" smtClean="0">
                <a:solidFill>
                  <a:srgbClr val="FF0000"/>
                </a:solidFill>
              </a:rPr>
              <a:t>Historisch Denken</a:t>
            </a:r>
            <a:endParaRPr lang="nl-NL" b="1" dirty="0">
              <a:solidFill>
                <a:srgbClr val="FF0000"/>
              </a:solidFill>
            </a:endParaRPr>
          </a:p>
        </p:txBody>
      </p:sp>
      <p:sp>
        <p:nvSpPr>
          <p:cNvPr id="3" name="Tijdelijke aanduiding voor inhoud 2"/>
          <p:cNvSpPr>
            <a:spLocks noGrp="1"/>
          </p:cNvSpPr>
          <p:nvPr>
            <p:ph idx="1"/>
          </p:nvPr>
        </p:nvSpPr>
        <p:spPr>
          <a:xfrm>
            <a:off x="3182471" y="1690688"/>
            <a:ext cx="8171329" cy="4608139"/>
          </a:xfrm>
        </p:spPr>
        <p:txBody>
          <a:bodyPr>
            <a:normAutofit fontScale="70000" lnSpcReduction="20000"/>
          </a:bodyPr>
          <a:lstStyle/>
          <a:p>
            <a:pPr marL="0" indent="0">
              <a:buNone/>
            </a:pPr>
            <a:r>
              <a:rPr lang="nl-NL" b="1" dirty="0" smtClean="0">
                <a:solidFill>
                  <a:srgbClr val="FF0000"/>
                </a:solidFill>
              </a:rPr>
              <a:t>Kenmerkend aspect:</a:t>
            </a:r>
          </a:p>
          <a:p>
            <a:pPr marL="0" indent="0">
              <a:buNone/>
            </a:pPr>
            <a:r>
              <a:rPr lang="nl-NL" dirty="0" smtClean="0">
                <a:solidFill>
                  <a:srgbClr val="FF0000"/>
                </a:solidFill>
              </a:rPr>
              <a:t>39. het </a:t>
            </a:r>
            <a:r>
              <a:rPr lang="nl-NL" dirty="0">
                <a:solidFill>
                  <a:srgbClr val="FF0000"/>
                </a:solidFill>
              </a:rPr>
              <a:t>in praktijk brengen van de totalitaire ideologieën communisme en fascisme/</a:t>
            </a:r>
            <a:r>
              <a:rPr lang="nl-NL" dirty="0" err="1">
                <a:solidFill>
                  <a:srgbClr val="FF0000"/>
                </a:solidFill>
              </a:rPr>
              <a:t>nationaal-socialisme</a:t>
            </a:r>
            <a:r>
              <a:rPr lang="nl-NL" dirty="0">
                <a:solidFill>
                  <a:srgbClr val="FF0000"/>
                </a:solidFill>
              </a:rPr>
              <a:t> </a:t>
            </a:r>
            <a:endParaRPr lang="nl-NL" dirty="0" smtClean="0">
              <a:solidFill>
                <a:srgbClr val="FF0000"/>
              </a:solidFill>
            </a:endParaRPr>
          </a:p>
          <a:p>
            <a:pPr marL="0" indent="0">
              <a:buNone/>
            </a:pPr>
            <a:endParaRPr lang="nl-NL" dirty="0" smtClean="0">
              <a:solidFill>
                <a:srgbClr val="FF0000"/>
              </a:solidFill>
            </a:endParaRPr>
          </a:p>
          <a:p>
            <a:pPr marL="0" indent="0">
              <a:buNone/>
            </a:pPr>
            <a:r>
              <a:rPr lang="nl-NL" b="1" dirty="0" smtClean="0">
                <a:solidFill>
                  <a:srgbClr val="FF0000"/>
                </a:solidFill>
              </a:rPr>
              <a:t>Bron 1:</a:t>
            </a:r>
            <a:endParaRPr lang="nl-NL" b="1" dirty="0">
              <a:solidFill>
                <a:srgbClr val="FF0000"/>
              </a:solidFill>
            </a:endParaRPr>
          </a:p>
          <a:p>
            <a:pPr marL="0" indent="0">
              <a:buNone/>
            </a:pPr>
            <a:r>
              <a:rPr lang="nl-NL" dirty="0">
                <a:solidFill>
                  <a:srgbClr val="FF0000"/>
                </a:solidFill>
              </a:rPr>
              <a:t>Nog pijnlijker is de conversatie met Stalin, die op zekere dag op bezoek komt. Tijdens het verwarde gesprek vraagt Lenin zijn opvolger wat hij zou doen als hij in een auto over een landweg rijdt en er een boomstam over de weg ligt. Er zijn drie opties. Je kunt natuurlijk wachten tot de boom vanzelf is weggerot, maar dat duurt wel erg lang. De meest voor de hand liggende keuze is dat je de boom aan de kant schuift, maar zowel Lenin als Stalin ziet daar niets in.</a:t>
            </a:r>
            <a:br>
              <a:rPr lang="nl-NL" dirty="0">
                <a:solidFill>
                  <a:srgbClr val="FF0000"/>
                </a:solidFill>
              </a:rPr>
            </a:br>
            <a:r>
              <a:rPr lang="nl-NL" dirty="0">
                <a:solidFill>
                  <a:srgbClr val="FF0000"/>
                </a:solidFill>
              </a:rPr>
              <a:t/>
            </a:r>
            <a:br>
              <a:rPr lang="nl-NL" dirty="0">
                <a:solidFill>
                  <a:srgbClr val="FF0000"/>
                </a:solidFill>
              </a:rPr>
            </a:br>
            <a:r>
              <a:rPr lang="nl-NL" dirty="0">
                <a:solidFill>
                  <a:srgbClr val="FF0000"/>
                </a:solidFill>
              </a:rPr>
              <a:t>Beiden kiezen voor de derde mogelijkheid: het aan spaanders hakken van de boom. Ze motiveren hun keuze niet, maar het is de kijker duidelijk waarom ze de tweede optie niets vinden. Iemand kan de boomstam immers weer opnieuw op de weg leggen. Daarom kun je dit beter voorkomen en alle mogelijke oppositie zo volledig mogelijk vernietigen.</a:t>
            </a:r>
          </a:p>
          <a:p>
            <a:pPr marL="0" indent="0">
              <a:buNone/>
            </a:pPr>
            <a:endParaRPr lang="nl-NL" dirty="0">
              <a:solidFill>
                <a:srgbClr val="FF0000"/>
              </a:solidFill>
            </a:endParaRPr>
          </a:p>
        </p:txBody>
      </p:sp>
      <p:sp>
        <p:nvSpPr>
          <p:cNvPr id="4" name="Tekstvak 3"/>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b="1" i="1" dirty="0" smtClean="0">
                <a:solidFill>
                  <a:schemeClr val="bg1"/>
                </a:solidFill>
              </a:rPr>
              <a:t>Historisch denken </a:t>
            </a:r>
          </a:p>
          <a:p>
            <a:pPr marL="285750" indent="-285750">
              <a:buFont typeface="Arial" panose="020B0604020202020204" pitchFamily="34" charset="0"/>
              <a:buChar char="•"/>
            </a:pPr>
            <a:r>
              <a:rPr lang="nl-NL"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7" name="Tekstvak 6"/>
          <p:cNvSpPr txBox="1"/>
          <p:nvPr/>
        </p:nvSpPr>
        <p:spPr>
          <a:xfrm>
            <a:off x="3245224" y="1670474"/>
            <a:ext cx="8469316" cy="452431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nl-NL" b="1" dirty="0" smtClean="0">
                <a:solidFill>
                  <a:schemeClr val="accent6">
                    <a:lumMod val="75000"/>
                  </a:schemeClr>
                </a:solidFill>
              </a:rPr>
              <a:t>Werkblad Opdracht 1:</a:t>
            </a:r>
          </a:p>
          <a:p>
            <a:r>
              <a:rPr lang="nl-NL" i="1" dirty="0">
                <a:solidFill>
                  <a:schemeClr val="accent6">
                    <a:lumMod val="75000"/>
                  </a:schemeClr>
                </a:solidFill>
              </a:rPr>
              <a:t>Kijk naar bron 1, geef naar aanleiding van een citaat uit de bron een voorbeeld van een totalitaire ideologie. Leg je antwoord uit.</a:t>
            </a:r>
          </a:p>
          <a:p>
            <a:endParaRPr lang="nl-NL" b="1" dirty="0" smtClean="0">
              <a:solidFill>
                <a:schemeClr val="accent6">
                  <a:lumMod val="75000"/>
                </a:schemeClr>
              </a:solidFill>
            </a:endParaRPr>
          </a:p>
          <a:p>
            <a:r>
              <a:rPr lang="nl-NL" b="1" dirty="0" smtClean="0">
                <a:solidFill>
                  <a:schemeClr val="accent6">
                    <a:lumMod val="75000"/>
                  </a:schemeClr>
                </a:solidFill>
              </a:rPr>
              <a:t>Antwoord:</a:t>
            </a:r>
          </a:p>
          <a:p>
            <a:r>
              <a:rPr lang="nl-NL" dirty="0" smtClean="0">
                <a:solidFill>
                  <a:schemeClr val="accent6">
                    <a:lumMod val="75000"/>
                  </a:schemeClr>
                </a:solidFill>
              </a:rPr>
              <a:t>Bij een </a:t>
            </a:r>
            <a:r>
              <a:rPr lang="nl-NL" b="1" dirty="0" smtClean="0">
                <a:solidFill>
                  <a:schemeClr val="accent6">
                    <a:lumMod val="75000"/>
                  </a:schemeClr>
                </a:solidFill>
              </a:rPr>
              <a:t>totalitaire ideologie </a:t>
            </a:r>
            <a:r>
              <a:rPr lang="nl-NL" dirty="0" smtClean="0">
                <a:solidFill>
                  <a:schemeClr val="accent6">
                    <a:lumMod val="75000"/>
                  </a:schemeClr>
                </a:solidFill>
              </a:rPr>
              <a:t>laat de staat geen </a:t>
            </a:r>
            <a:r>
              <a:rPr lang="nl-NL" dirty="0">
                <a:solidFill>
                  <a:schemeClr val="accent6">
                    <a:lumMod val="75000"/>
                  </a:schemeClr>
                </a:solidFill>
              </a:rPr>
              <a:t>politieke en culturele vrijheid </a:t>
            </a:r>
            <a:r>
              <a:rPr lang="nl-NL" dirty="0" smtClean="0">
                <a:solidFill>
                  <a:schemeClr val="accent6">
                    <a:lumMod val="75000"/>
                  </a:schemeClr>
                </a:solidFill>
              </a:rPr>
              <a:t>toe.</a:t>
            </a:r>
          </a:p>
          <a:p>
            <a:r>
              <a:rPr lang="nl-NL" dirty="0" smtClean="0">
                <a:solidFill>
                  <a:schemeClr val="accent6">
                    <a:lumMod val="75000"/>
                  </a:schemeClr>
                </a:solidFill>
              </a:rPr>
              <a:t>Dit is terug te zien in de volgende zin:</a:t>
            </a:r>
          </a:p>
          <a:p>
            <a:r>
              <a:rPr lang="nl-NL" i="1" dirty="0" smtClean="0">
                <a:solidFill>
                  <a:schemeClr val="accent6">
                    <a:lumMod val="75000"/>
                  </a:schemeClr>
                </a:solidFill>
              </a:rPr>
              <a:t>“Iemand </a:t>
            </a:r>
            <a:r>
              <a:rPr lang="nl-NL" i="1" dirty="0">
                <a:solidFill>
                  <a:schemeClr val="accent6">
                    <a:lumMod val="75000"/>
                  </a:schemeClr>
                </a:solidFill>
              </a:rPr>
              <a:t>kan de boomstam immers weer opnieuw op de weg leggen. Daarom kun je dit beter voorkomen en alle mogelijke oppositie zo volledig mogelijk vernietigen</a:t>
            </a:r>
            <a:r>
              <a:rPr lang="nl-NL" i="1" dirty="0" smtClean="0">
                <a:solidFill>
                  <a:schemeClr val="accent6">
                    <a:lumMod val="75000"/>
                  </a:schemeClr>
                </a:solidFill>
              </a:rPr>
              <a:t>.”</a:t>
            </a:r>
          </a:p>
          <a:p>
            <a:r>
              <a:rPr lang="nl-NL" dirty="0" smtClean="0">
                <a:solidFill>
                  <a:schemeClr val="accent6">
                    <a:lumMod val="75000"/>
                  </a:schemeClr>
                </a:solidFill>
              </a:rPr>
              <a:t>De boomstam representeert mensen die anders denken dan de ideeën van de staat. In plaats van ze weg te sturen waardoor ze terug kunnen komen moeten ze volgens Lenin en Stalin vernietigd worden.</a:t>
            </a:r>
          </a:p>
          <a:p>
            <a:r>
              <a:rPr lang="nl-NL" dirty="0" smtClean="0">
                <a:solidFill>
                  <a:schemeClr val="accent6">
                    <a:lumMod val="75000"/>
                  </a:schemeClr>
                </a:solidFill>
              </a:rPr>
              <a:t>Dit is een voorbeeld van een totalitaire ideologie.</a:t>
            </a:r>
          </a:p>
          <a:p>
            <a:endParaRPr lang="nl-NL" dirty="0">
              <a:solidFill>
                <a:schemeClr val="accent6">
                  <a:lumMod val="75000"/>
                </a:schemeClr>
              </a:solidFill>
            </a:endParaRPr>
          </a:p>
          <a:p>
            <a:endParaRPr lang="nl-NL" dirty="0">
              <a:solidFill>
                <a:schemeClr val="accent6">
                  <a:lumMod val="75000"/>
                </a:schemeClr>
              </a:solidFill>
            </a:endParaRPr>
          </a:p>
          <a:p>
            <a:endParaRPr lang="nl-NL" dirty="0" smtClean="0">
              <a:solidFill>
                <a:schemeClr val="accent6">
                  <a:lumMod val="75000"/>
                </a:schemeClr>
              </a:solidFill>
            </a:endParaRPr>
          </a:p>
        </p:txBody>
      </p:sp>
    </p:spTree>
    <p:extLst>
      <p:ext uri="{BB962C8B-B14F-4D97-AF65-F5344CB8AC3E}">
        <p14:creationId xmlns:p14="http://schemas.microsoft.com/office/powerpoint/2010/main" val="130041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De Sovjet-Unie</a:t>
            </a:r>
            <a:endParaRPr lang="nl-NL" b="1" dirty="0">
              <a:solidFill>
                <a:srgbClr val="FF0000"/>
              </a:solidFill>
            </a:endParaRPr>
          </a:p>
        </p:txBody>
      </p:sp>
      <p:sp>
        <p:nvSpPr>
          <p:cNvPr id="6" name="Tekstvak 5"/>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b="1" i="1"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10" name="Tekstvak 9"/>
          <p:cNvSpPr txBox="1"/>
          <p:nvPr/>
        </p:nvSpPr>
        <p:spPr>
          <a:xfrm>
            <a:off x="2714625" y="1590968"/>
            <a:ext cx="9253728" cy="5078313"/>
          </a:xfrm>
          <a:prstGeom prst="rect">
            <a:avLst/>
          </a:prstGeom>
          <a:noFill/>
        </p:spPr>
        <p:txBody>
          <a:bodyPr wrap="square" rtlCol="0">
            <a:spAutoFit/>
          </a:bodyPr>
          <a:lstStyle/>
          <a:p>
            <a:r>
              <a:rPr lang="nl-NL" b="1" dirty="0" smtClean="0">
                <a:solidFill>
                  <a:srgbClr val="FF0000"/>
                </a:solidFill>
              </a:rPr>
              <a:t>Wat is Communisme?</a:t>
            </a:r>
          </a:p>
          <a:p>
            <a:r>
              <a:rPr lang="nl-NL" i="1" dirty="0" smtClean="0">
                <a:solidFill>
                  <a:srgbClr val="FF0000"/>
                </a:solidFill>
              </a:rPr>
              <a:t>Aanpassing van het idee van Karl Marx.</a:t>
            </a:r>
          </a:p>
          <a:p>
            <a:r>
              <a:rPr lang="nl-NL" b="1" dirty="0" smtClean="0">
                <a:solidFill>
                  <a:srgbClr val="FF0000"/>
                </a:solidFill>
              </a:rPr>
              <a:t>Karl Marx (Socialisme):</a:t>
            </a:r>
          </a:p>
          <a:p>
            <a:pPr marL="285750" indent="-285750">
              <a:buFont typeface="Arial" panose="020B0604020202020204" pitchFamily="34" charset="0"/>
              <a:buChar char="•"/>
            </a:pPr>
            <a:r>
              <a:rPr lang="nl-NL" dirty="0" smtClean="0">
                <a:solidFill>
                  <a:srgbClr val="FF0000"/>
                </a:solidFill>
              </a:rPr>
              <a:t>Positie van arbeiders wordt steeds slechter;</a:t>
            </a:r>
          </a:p>
          <a:p>
            <a:pPr marL="285750" indent="-285750">
              <a:buFont typeface="Arial" panose="020B0604020202020204" pitchFamily="34" charset="0"/>
              <a:buChar char="•"/>
            </a:pPr>
            <a:r>
              <a:rPr lang="nl-NL" dirty="0" smtClean="0">
                <a:solidFill>
                  <a:srgbClr val="FF0000"/>
                </a:solidFill>
              </a:rPr>
              <a:t>Er komt een strijd tussen arbeiders en rijke</a:t>
            </a:r>
          </a:p>
          <a:p>
            <a:r>
              <a:rPr lang="nl-NL" dirty="0" smtClean="0">
                <a:solidFill>
                  <a:srgbClr val="FF0000"/>
                </a:solidFill>
              </a:rPr>
              <a:t>burgers;</a:t>
            </a:r>
          </a:p>
          <a:p>
            <a:pPr marL="285750" indent="-285750">
              <a:buFont typeface="Arial" panose="020B0604020202020204" pitchFamily="34" charset="0"/>
              <a:buChar char="•"/>
            </a:pPr>
            <a:r>
              <a:rPr lang="nl-NL" dirty="0" smtClean="0">
                <a:solidFill>
                  <a:srgbClr val="FF0000"/>
                </a:solidFill>
              </a:rPr>
              <a:t>burgers winnen;</a:t>
            </a:r>
          </a:p>
          <a:p>
            <a:pPr marL="285750" indent="-285750">
              <a:buFont typeface="Arial" panose="020B0604020202020204" pitchFamily="34" charset="0"/>
              <a:buChar char="•"/>
            </a:pPr>
            <a:r>
              <a:rPr lang="nl-NL" dirty="0" smtClean="0">
                <a:solidFill>
                  <a:srgbClr val="FF0000"/>
                </a:solidFill>
              </a:rPr>
              <a:t>Alle productie middelen komen in handen</a:t>
            </a:r>
          </a:p>
          <a:p>
            <a:r>
              <a:rPr lang="nl-NL" dirty="0" smtClean="0">
                <a:solidFill>
                  <a:srgbClr val="FF0000"/>
                </a:solidFill>
              </a:rPr>
              <a:t>Van de staat.</a:t>
            </a:r>
          </a:p>
          <a:p>
            <a:endParaRPr lang="nl-NL" dirty="0" smtClean="0">
              <a:solidFill>
                <a:srgbClr val="FF0000"/>
              </a:solidFill>
            </a:endParaRPr>
          </a:p>
          <a:p>
            <a:r>
              <a:rPr lang="nl-NL" dirty="0" smtClean="0">
                <a:solidFill>
                  <a:srgbClr val="FF0000"/>
                </a:solidFill>
              </a:rPr>
              <a:t>Maar, de positie van arbeiders werd beter.</a:t>
            </a:r>
          </a:p>
          <a:p>
            <a:r>
              <a:rPr lang="nl-NL" dirty="0" smtClean="0">
                <a:solidFill>
                  <a:srgbClr val="FF0000"/>
                </a:solidFill>
              </a:rPr>
              <a:t>(door middel van vakbonden … </a:t>
            </a:r>
            <a:r>
              <a:rPr lang="nl-NL" dirty="0" err="1" smtClean="0">
                <a:solidFill>
                  <a:srgbClr val="FF0000"/>
                </a:solidFill>
              </a:rPr>
              <a:t>etc</a:t>
            </a:r>
            <a:r>
              <a:rPr lang="nl-NL" dirty="0" smtClean="0">
                <a:solidFill>
                  <a:srgbClr val="FF0000"/>
                </a:solidFill>
              </a:rPr>
              <a:t>)</a:t>
            </a:r>
          </a:p>
          <a:p>
            <a:endParaRPr lang="nl-NL" dirty="0">
              <a:solidFill>
                <a:srgbClr val="FF0000"/>
              </a:solidFill>
            </a:endParaRPr>
          </a:p>
          <a:p>
            <a:r>
              <a:rPr lang="nl-NL" b="1" dirty="0" smtClean="0">
                <a:solidFill>
                  <a:srgbClr val="FF0000"/>
                </a:solidFill>
              </a:rPr>
              <a:t>Lenin - Leninisme (Communisme):</a:t>
            </a:r>
          </a:p>
          <a:p>
            <a:pPr marL="285750" indent="-285750">
              <a:buFont typeface="Arial" panose="020B0604020202020204" pitchFamily="34" charset="0"/>
              <a:buChar char="•"/>
            </a:pPr>
            <a:r>
              <a:rPr lang="nl-NL" dirty="0" smtClean="0">
                <a:solidFill>
                  <a:srgbClr val="FF0000"/>
                </a:solidFill>
              </a:rPr>
              <a:t>Natuurlijk proces duurt te lang;</a:t>
            </a:r>
          </a:p>
          <a:p>
            <a:pPr marL="285750" indent="-285750">
              <a:buFont typeface="Arial" panose="020B0604020202020204" pitchFamily="34" charset="0"/>
              <a:buChar char="•"/>
            </a:pPr>
            <a:r>
              <a:rPr lang="nl-NL" dirty="0" smtClean="0">
                <a:solidFill>
                  <a:srgbClr val="FF0000"/>
                </a:solidFill>
              </a:rPr>
              <a:t>Zijn partij moest de Revolutie starten;</a:t>
            </a:r>
            <a:br>
              <a:rPr lang="nl-NL" dirty="0" smtClean="0">
                <a:solidFill>
                  <a:srgbClr val="FF0000"/>
                </a:solidFill>
              </a:rPr>
            </a:br>
            <a:r>
              <a:rPr lang="nl-NL" dirty="0" smtClean="0">
                <a:solidFill>
                  <a:srgbClr val="FF0000"/>
                </a:solidFill>
              </a:rPr>
              <a:t>(Bolsjewieken)</a:t>
            </a:r>
          </a:p>
          <a:p>
            <a:pPr marL="285750" indent="-285750">
              <a:buFont typeface="Arial" panose="020B0604020202020204" pitchFamily="34" charset="0"/>
              <a:buChar char="•"/>
            </a:pPr>
            <a:r>
              <a:rPr lang="nl-NL" dirty="0" smtClean="0">
                <a:solidFill>
                  <a:srgbClr val="FF0000"/>
                </a:solidFill>
              </a:rPr>
              <a:t>Eén partijstaat onder leiding van zijn partij;</a:t>
            </a:r>
            <a:endParaRPr lang="nl-NL" dirty="0">
              <a:solidFill>
                <a:srgbClr val="FF0000"/>
              </a:solidFill>
            </a:endParaRPr>
          </a:p>
        </p:txBody>
      </p:sp>
      <p:pic>
        <p:nvPicPr>
          <p:cNvPr id="5122" name="Picture 2" descr="http://www.stpats.qld.edu.au/images/content/capitalis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9199" y="1277469"/>
            <a:ext cx="4739154" cy="5270207"/>
          </a:xfrm>
          <a:prstGeom prst="rect">
            <a:avLst/>
          </a:prstGeom>
          <a:noFill/>
          <a:extLst>
            <a:ext uri="{909E8E84-426E-40DD-AFC4-6F175D3DCCD1}">
              <a14:hiddenFill xmlns:a14="http://schemas.microsoft.com/office/drawing/2010/main">
                <a:solidFill>
                  <a:srgbClr val="FFFFFF"/>
                </a:solidFill>
              </a14:hiddenFill>
            </a:ext>
          </a:extLst>
        </p:spPr>
      </p:pic>
      <p:sp>
        <p:nvSpPr>
          <p:cNvPr id="5" name="Ovaal 4"/>
          <p:cNvSpPr/>
          <p:nvPr/>
        </p:nvSpPr>
        <p:spPr>
          <a:xfrm>
            <a:off x="7229199" y="5351929"/>
            <a:ext cx="4739154" cy="1195747"/>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Ovaal 6"/>
          <p:cNvSpPr/>
          <p:nvPr/>
        </p:nvSpPr>
        <p:spPr>
          <a:xfrm>
            <a:off x="7539318" y="4186518"/>
            <a:ext cx="4016188" cy="1156447"/>
          </a:xfrm>
          <a:prstGeom prst="ellipse">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80871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De Sovjet-Unie</a:t>
            </a:r>
            <a:endParaRPr lang="nl-NL" b="1" dirty="0">
              <a:solidFill>
                <a:srgbClr val="FF0000"/>
              </a:solidFill>
            </a:endParaRPr>
          </a:p>
        </p:txBody>
      </p:sp>
      <p:sp>
        <p:nvSpPr>
          <p:cNvPr id="6" name="Tekstvak 5"/>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b="1" i="1"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10" name="Tekstvak 9"/>
          <p:cNvSpPr txBox="1"/>
          <p:nvPr/>
        </p:nvSpPr>
        <p:spPr>
          <a:xfrm>
            <a:off x="2734693" y="1363096"/>
            <a:ext cx="9253728" cy="5355312"/>
          </a:xfrm>
          <a:prstGeom prst="rect">
            <a:avLst/>
          </a:prstGeom>
          <a:noFill/>
        </p:spPr>
        <p:txBody>
          <a:bodyPr wrap="square" rtlCol="0">
            <a:spAutoFit/>
          </a:bodyPr>
          <a:lstStyle/>
          <a:p>
            <a:r>
              <a:rPr lang="nl-NL" b="1" dirty="0" smtClean="0">
                <a:solidFill>
                  <a:srgbClr val="FF0000"/>
                </a:solidFill>
              </a:rPr>
              <a:t>Voor 1917:</a:t>
            </a:r>
          </a:p>
          <a:p>
            <a:r>
              <a:rPr lang="nl-NL" dirty="0">
                <a:solidFill>
                  <a:srgbClr val="FF0000"/>
                </a:solidFill>
              </a:rPr>
              <a:t>Sinds 1613 werd Rusland bestuurd door de familie </a:t>
            </a:r>
            <a:r>
              <a:rPr lang="nl-NL" dirty="0" err="1">
                <a:solidFill>
                  <a:srgbClr val="FF0000"/>
                </a:solidFill>
              </a:rPr>
              <a:t>Romanov</a:t>
            </a:r>
            <a:r>
              <a:rPr lang="nl-NL" dirty="0">
                <a:solidFill>
                  <a:srgbClr val="FF0000"/>
                </a:solidFill>
              </a:rPr>
              <a:t>;</a:t>
            </a:r>
          </a:p>
          <a:p>
            <a:r>
              <a:rPr lang="nl-NL" dirty="0">
                <a:solidFill>
                  <a:srgbClr val="FF0000"/>
                </a:solidFill>
              </a:rPr>
              <a:t>De tsaar had een geheime politie die tegenstanders bestreden;</a:t>
            </a:r>
          </a:p>
          <a:p>
            <a:r>
              <a:rPr lang="nl-NL" dirty="0">
                <a:solidFill>
                  <a:srgbClr val="FF0000"/>
                </a:solidFill>
              </a:rPr>
              <a:t>Rusland was vooral agrarisch, boeren werkten voor weinig geld en hadden een armoedig leven;</a:t>
            </a:r>
          </a:p>
          <a:p>
            <a:r>
              <a:rPr lang="nl-NL" dirty="0">
                <a:solidFill>
                  <a:srgbClr val="FF0000"/>
                </a:solidFill>
              </a:rPr>
              <a:t>Veel onvrede door slechte omstandigheden;</a:t>
            </a:r>
          </a:p>
          <a:p>
            <a:endParaRPr lang="nl-NL" dirty="0" smtClean="0">
              <a:solidFill>
                <a:srgbClr val="FF0000"/>
              </a:solidFill>
            </a:endParaRPr>
          </a:p>
          <a:p>
            <a:r>
              <a:rPr lang="nl-NL" b="1" dirty="0" smtClean="0">
                <a:solidFill>
                  <a:srgbClr val="FF0000"/>
                </a:solidFill>
              </a:rPr>
              <a:t>Twee Revoluties in 1 jaar:</a:t>
            </a:r>
          </a:p>
          <a:p>
            <a:r>
              <a:rPr lang="nl-NL" dirty="0" smtClean="0">
                <a:solidFill>
                  <a:srgbClr val="FF0000"/>
                </a:solidFill>
              </a:rPr>
              <a:t>1914-1917 Rusland in de 1</a:t>
            </a:r>
            <a:r>
              <a:rPr lang="nl-NL" baseline="30000" dirty="0" smtClean="0">
                <a:solidFill>
                  <a:srgbClr val="FF0000"/>
                </a:solidFill>
              </a:rPr>
              <a:t>e</a:t>
            </a:r>
            <a:r>
              <a:rPr lang="nl-NL" dirty="0" smtClean="0">
                <a:solidFill>
                  <a:srgbClr val="FF0000"/>
                </a:solidFill>
              </a:rPr>
              <a:t> Wereldoorlog;</a:t>
            </a:r>
          </a:p>
          <a:p>
            <a:r>
              <a:rPr lang="nl-NL" dirty="0" smtClean="0">
                <a:solidFill>
                  <a:srgbClr val="FF0000"/>
                </a:solidFill>
              </a:rPr>
              <a:t>Veel boeren aan het vechten -&gt; Voedseltekorten en prijzen hoger;</a:t>
            </a:r>
          </a:p>
          <a:p>
            <a:r>
              <a:rPr lang="nl-NL" dirty="0" smtClean="0">
                <a:solidFill>
                  <a:srgbClr val="FF0000"/>
                </a:solidFill>
              </a:rPr>
              <a:t>Vanaf 1917: Stakingen;</a:t>
            </a:r>
          </a:p>
          <a:p>
            <a:r>
              <a:rPr lang="nl-NL" dirty="0" smtClean="0">
                <a:solidFill>
                  <a:srgbClr val="FF0000"/>
                </a:solidFill>
              </a:rPr>
              <a:t>27 februari 1917: kiezen de soldaten de kant van de demonstranten;</a:t>
            </a:r>
          </a:p>
          <a:p>
            <a:r>
              <a:rPr lang="nl-NL" dirty="0" smtClean="0">
                <a:solidFill>
                  <a:srgbClr val="FF0000"/>
                </a:solidFill>
              </a:rPr>
              <a:t>28 februari 1918: Tsaar Nicholas II treedt af.</a:t>
            </a:r>
          </a:p>
          <a:p>
            <a:endParaRPr lang="nl-NL" dirty="0">
              <a:solidFill>
                <a:srgbClr val="FF0000"/>
              </a:solidFill>
            </a:endParaRPr>
          </a:p>
          <a:p>
            <a:r>
              <a:rPr lang="nl-NL" dirty="0" smtClean="0">
                <a:solidFill>
                  <a:srgbClr val="FF0000"/>
                </a:solidFill>
              </a:rPr>
              <a:t>Duitsland smokkelt Lenin terug Rusland binnen;</a:t>
            </a:r>
          </a:p>
          <a:p>
            <a:r>
              <a:rPr lang="nl-NL" dirty="0" smtClean="0">
                <a:solidFill>
                  <a:srgbClr val="FF0000"/>
                </a:solidFill>
              </a:rPr>
              <a:t>April 1917: Lenin kondigt zijn Aprilstelling aan</a:t>
            </a:r>
            <a:br>
              <a:rPr lang="nl-NL" dirty="0" smtClean="0">
                <a:solidFill>
                  <a:srgbClr val="FF0000"/>
                </a:solidFill>
              </a:rPr>
            </a:br>
            <a:r>
              <a:rPr lang="nl-NL" dirty="0" smtClean="0">
                <a:solidFill>
                  <a:srgbClr val="FF0000"/>
                </a:solidFill>
              </a:rPr>
              <a:t>                    Grond aan de boeren, mach aan de sovjets, </a:t>
            </a:r>
            <a:br>
              <a:rPr lang="nl-NL" dirty="0" smtClean="0">
                <a:solidFill>
                  <a:srgbClr val="FF0000"/>
                </a:solidFill>
              </a:rPr>
            </a:br>
            <a:r>
              <a:rPr lang="nl-NL" dirty="0" smtClean="0">
                <a:solidFill>
                  <a:srgbClr val="FF0000"/>
                </a:solidFill>
              </a:rPr>
              <a:t>	  fabrieken aan de arbeiders, vrede met Duitsland;</a:t>
            </a:r>
          </a:p>
          <a:p>
            <a:r>
              <a:rPr lang="nl-NL" dirty="0" smtClean="0">
                <a:solidFill>
                  <a:srgbClr val="FF0000"/>
                </a:solidFill>
              </a:rPr>
              <a:t>25 en 26 Oktober : Bolsjewieken bezetten overheidsgebouwen;</a:t>
            </a:r>
            <a:br>
              <a:rPr lang="nl-NL" dirty="0" smtClean="0">
                <a:solidFill>
                  <a:srgbClr val="FF0000"/>
                </a:solidFill>
              </a:rPr>
            </a:br>
            <a:r>
              <a:rPr lang="nl-NL" dirty="0" smtClean="0">
                <a:solidFill>
                  <a:srgbClr val="FF0000"/>
                </a:solidFill>
              </a:rPr>
              <a:t>		Bolsjewieken zetten regering af, Lenin aan de macht.</a:t>
            </a:r>
            <a:endParaRPr lang="nl-NL" dirty="0">
              <a:solidFill>
                <a:srgbClr val="FF0000"/>
              </a:solidFill>
            </a:endParaRPr>
          </a:p>
        </p:txBody>
      </p:sp>
      <p:sp>
        <p:nvSpPr>
          <p:cNvPr id="3" name="Tekstvak 2"/>
          <p:cNvSpPr txBox="1"/>
          <p:nvPr/>
        </p:nvSpPr>
        <p:spPr>
          <a:xfrm>
            <a:off x="9744635" y="3856085"/>
            <a:ext cx="1901996"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nl-NL" dirty="0" smtClean="0">
                <a:solidFill>
                  <a:srgbClr val="FF0000"/>
                </a:solidFill>
              </a:rPr>
              <a:t>Februari Revolutie</a:t>
            </a:r>
            <a:endParaRPr lang="nl-NL" dirty="0">
              <a:solidFill>
                <a:srgbClr val="FF0000"/>
              </a:solidFill>
            </a:endParaRPr>
          </a:p>
        </p:txBody>
      </p:sp>
      <p:sp>
        <p:nvSpPr>
          <p:cNvPr id="4" name="Rechteraccolade 3"/>
          <p:cNvSpPr/>
          <p:nvPr/>
        </p:nvSpPr>
        <p:spPr>
          <a:xfrm>
            <a:off x="9324676" y="3301163"/>
            <a:ext cx="334742" cy="1479177"/>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9" name="Tekstvak 8"/>
          <p:cNvSpPr txBox="1"/>
          <p:nvPr/>
        </p:nvSpPr>
        <p:spPr>
          <a:xfrm>
            <a:off x="10007230" y="6166475"/>
            <a:ext cx="1885966"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nl-NL" dirty="0" smtClean="0">
                <a:solidFill>
                  <a:srgbClr val="FF0000"/>
                </a:solidFill>
              </a:rPr>
              <a:t>Oktober Revolutie</a:t>
            </a:r>
            <a:endParaRPr lang="nl-NL" dirty="0">
              <a:solidFill>
                <a:srgbClr val="FF0000"/>
              </a:solidFill>
            </a:endParaRPr>
          </a:p>
        </p:txBody>
      </p:sp>
      <p:sp>
        <p:nvSpPr>
          <p:cNvPr id="11" name="Rechteraccolade 10"/>
          <p:cNvSpPr/>
          <p:nvPr/>
        </p:nvSpPr>
        <p:spPr>
          <a:xfrm>
            <a:off x="9577264" y="6073680"/>
            <a:ext cx="334742" cy="554923"/>
          </a:xfrm>
          <a:prstGeom prst="rightBrace">
            <a:avLst>
              <a:gd name="adj1" fmla="val 2708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Tree>
    <p:extLst>
      <p:ext uri="{BB962C8B-B14F-4D97-AF65-F5344CB8AC3E}">
        <p14:creationId xmlns:p14="http://schemas.microsoft.com/office/powerpoint/2010/main" val="249454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70728" y="365125"/>
            <a:ext cx="7983071" cy="1325563"/>
          </a:xfrm>
        </p:spPr>
        <p:txBody>
          <a:bodyPr/>
          <a:lstStyle/>
          <a:p>
            <a:r>
              <a:rPr lang="nl-NL" b="1" dirty="0" smtClean="0">
                <a:solidFill>
                  <a:srgbClr val="FF0000"/>
                </a:solidFill>
              </a:rPr>
              <a:t>De Sovjet-Unie</a:t>
            </a:r>
            <a:endParaRPr lang="nl-NL" b="1" dirty="0">
              <a:solidFill>
                <a:srgbClr val="FF0000"/>
              </a:solidFill>
            </a:endParaRPr>
          </a:p>
        </p:txBody>
      </p:sp>
      <p:sp>
        <p:nvSpPr>
          <p:cNvPr id="6" name="Tekstvak 5"/>
          <p:cNvSpPr txBox="1"/>
          <p:nvPr/>
        </p:nvSpPr>
        <p:spPr>
          <a:xfrm>
            <a:off x="0" y="2501153"/>
            <a:ext cx="2329036" cy="2308324"/>
          </a:xfrm>
          <a:prstGeom prst="rect">
            <a:avLst/>
          </a:prstGeom>
          <a:noFill/>
        </p:spPr>
        <p:txBody>
          <a:bodyPr wrap="none" rtlCol="0">
            <a:spAutoFit/>
          </a:bodyPr>
          <a:lstStyle/>
          <a:p>
            <a:pPr marL="285750" indent="-285750">
              <a:buFont typeface="Arial" panose="020B0604020202020204" pitchFamily="34" charset="0"/>
              <a:buChar char="•"/>
            </a:pPr>
            <a:r>
              <a:rPr lang="nl-NL" dirty="0" smtClean="0">
                <a:solidFill>
                  <a:schemeClr val="bg1"/>
                </a:solidFill>
              </a:rPr>
              <a:t>Welkom</a:t>
            </a:r>
          </a:p>
          <a:p>
            <a:pPr marL="285750" indent="-285750">
              <a:buFont typeface="Arial" panose="020B0604020202020204" pitchFamily="34" charset="0"/>
              <a:buChar char="•"/>
            </a:pPr>
            <a:r>
              <a:rPr lang="nl-NL" dirty="0" smtClean="0">
                <a:solidFill>
                  <a:schemeClr val="bg1"/>
                </a:solidFill>
              </a:rPr>
              <a:t>Wat gaan we doen?</a:t>
            </a:r>
          </a:p>
          <a:p>
            <a:pPr marL="285750" indent="-285750">
              <a:buFont typeface="Arial" panose="020B0604020202020204" pitchFamily="34" charset="0"/>
              <a:buChar char="•"/>
            </a:pPr>
            <a:r>
              <a:rPr lang="nl-NL" dirty="0" smtClean="0">
                <a:solidFill>
                  <a:schemeClr val="bg1"/>
                </a:solidFill>
              </a:rPr>
              <a:t>Lesdoelen</a:t>
            </a:r>
          </a:p>
          <a:p>
            <a:pPr marL="285750" indent="-285750">
              <a:buFont typeface="Arial" panose="020B0604020202020204" pitchFamily="34" charset="0"/>
              <a:buChar char="•"/>
            </a:pPr>
            <a:r>
              <a:rPr lang="nl-NL" dirty="0" smtClean="0">
                <a:solidFill>
                  <a:schemeClr val="bg1"/>
                </a:solidFill>
              </a:rPr>
              <a:t>Herhaling</a:t>
            </a:r>
          </a:p>
          <a:p>
            <a:pPr marL="285750" indent="-285750">
              <a:buFont typeface="Arial" panose="020B0604020202020204" pitchFamily="34" charset="0"/>
              <a:buChar char="•"/>
            </a:pPr>
            <a:r>
              <a:rPr lang="nl-NL" dirty="0" smtClean="0">
                <a:solidFill>
                  <a:schemeClr val="bg1"/>
                </a:solidFill>
              </a:rPr>
              <a:t>Historisch denken </a:t>
            </a:r>
          </a:p>
          <a:p>
            <a:pPr marL="285750" indent="-285750">
              <a:buFont typeface="Arial" panose="020B0604020202020204" pitchFamily="34" charset="0"/>
              <a:buChar char="•"/>
            </a:pPr>
            <a:r>
              <a:rPr lang="nl-NL" b="1" i="1" dirty="0" smtClean="0">
                <a:solidFill>
                  <a:schemeClr val="bg1"/>
                </a:solidFill>
              </a:rPr>
              <a:t>De Sovjet-Unie</a:t>
            </a:r>
          </a:p>
          <a:p>
            <a:pPr marL="285750" indent="-285750">
              <a:buFont typeface="Arial" panose="020B0604020202020204" pitchFamily="34" charset="0"/>
              <a:buChar char="•"/>
            </a:pPr>
            <a:r>
              <a:rPr lang="nl-NL" dirty="0" smtClean="0">
                <a:solidFill>
                  <a:schemeClr val="bg1"/>
                </a:solidFill>
              </a:rPr>
              <a:t>Zelfstandig werken</a:t>
            </a:r>
          </a:p>
          <a:p>
            <a:pPr marL="285750" indent="-285750">
              <a:buFont typeface="Arial" panose="020B0604020202020204" pitchFamily="34" charset="0"/>
              <a:buChar char="•"/>
            </a:pPr>
            <a:r>
              <a:rPr lang="nl-NL" dirty="0" smtClean="0">
                <a:solidFill>
                  <a:schemeClr val="bg1"/>
                </a:solidFill>
              </a:rPr>
              <a:t>Afsluiting</a:t>
            </a:r>
            <a:endParaRPr lang="nl-NL" dirty="0"/>
          </a:p>
        </p:txBody>
      </p:sp>
      <p:sp>
        <p:nvSpPr>
          <p:cNvPr id="10" name="Tekstvak 9"/>
          <p:cNvSpPr txBox="1"/>
          <p:nvPr/>
        </p:nvSpPr>
        <p:spPr>
          <a:xfrm>
            <a:off x="2735399" y="1612880"/>
            <a:ext cx="9253728" cy="3693319"/>
          </a:xfrm>
          <a:prstGeom prst="rect">
            <a:avLst/>
          </a:prstGeom>
          <a:noFill/>
        </p:spPr>
        <p:txBody>
          <a:bodyPr wrap="square" rtlCol="0">
            <a:spAutoFit/>
          </a:bodyPr>
          <a:lstStyle/>
          <a:p>
            <a:r>
              <a:rPr lang="nl-NL" b="1" dirty="0" smtClean="0">
                <a:solidFill>
                  <a:srgbClr val="FF0000"/>
                </a:solidFill>
              </a:rPr>
              <a:t>1918:</a:t>
            </a:r>
          </a:p>
          <a:p>
            <a:r>
              <a:rPr lang="nl-NL" dirty="0" smtClean="0">
                <a:solidFill>
                  <a:srgbClr val="FF0000"/>
                </a:solidFill>
              </a:rPr>
              <a:t>Maart: Lenin sluit vrede met Duitsland</a:t>
            </a:r>
          </a:p>
          <a:p>
            <a:endParaRPr lang="nl-NL" dirty="0" smtClean="0">
              <a:solidFill>
                <a:srgbClr val="FF0000"/>
              </a:solidFill>
            </a:endParaRPr>
          </a:p>
          <a:p>
            <a:r>
              <a:rPr lang="nl-NL" dirty="0" smtClean="0">
                <a:solidFill>
                  <a:srgbClr val="FF0000"/>
                </a:solidFill>
              </a:rPr>
              <a:t>Maar niet iedereen tevreden!</a:t>
            </a:r>
          </a:p>
          <a:p>
            <a:r>
              <a:rPr lang="nl-NL" dirty="0" smtClean="0">
                <a:solidFill>
                  <a:srgbClr val="FF0000"/>
                </a:solidFill>
              </a:rPr>
              <a:t>Tegenstanders vechten tegen de Bolsjewieken, </a:t>
            </a:r>
            <a:r>
              <a:rPr lang="nl-NL" dirty="0" err="1" smtClean="0">
                <a:solidFill>
                  <a:srgbClr val="FF0000"/>
                </a:solidFill>
              </a:rPr>
              <a:t>ofterwijl</a:t>
            </a:r>
            <a:r>
              <a:rPr lang="nl-NL" dirty="0" smtClean="0">
                <a:solidFill>
                  <a:srgbClr val="FF0000"/>
                </a:solidFill>
              </a:rPr>
              <a:t> de Roden.</a:t>
            </a:r>
          </a:p>
          <a:p>
            <a:r>
              <a:rPr lang="nl-NL" dirty="0" smtClean="0">
                <a:solidFill>
                  <a:srgbClr val="FF0000"/>
                </a:solidFill>
              </a:rPr>
              <a:t>Zij worden de Witten genoemd en gesteund door Frankrijk en Engeland.</a:t>
            </a:r>
          </a:p>
          <a:p>
            <a:r>
              <a:rPr lang="nl-NL" dirty="0" smtClean="0">
                <a:solidFill>
                  <a:srgbClr val="FF0000"/>
                </a:solidFill>
              </a:rPr>
              <a:t>Witten bestaat uit Adel en anticommunisten.</a:t>
            </a:r>
          </a:p>
          <a:p>
            <a:r>
              <a:rPr lang="nl-NL" dirty="0" smtClean="0">
                <a:solidFill>
                  <a:srgbClr val="FF0000"/>
                </a:solidFill>
              </a:rPr>
              <a:t>Burgeroorlog duurt van 1918 tot 1922.</a:t>
            </a:r>
          </a:p>
          <a:p>
            <a:endParaRPr lang="nl-NL" dirty="0">
              <a:solidFill>
                <a:srgbClr val="FF0000"/>
              </a:solidFill>
            </a:endParaRPr>
          </a:p>
          <a:p>
            <a:r>
              <a:rPr lang="nl-NL" b="1" dirty="0" smtClean="0">
                <a:solidFill>
                  <a:srgbClr val="FF0000"/>
                </a:solidFill>
              </a:rPr>
              <a:t>1922:</a:t>
            </a:r>
          </a:p>
          <a:p>
            <a:r>
              <a:rPr lang="nl-NL" dirty="0" smtClean="0">
                <a:solidFill>
                  <a:srgbClr val="FF0000"/>
                </a:solidFill>
              </a:rPr>
              <a:t>Witten verslagen</a:t>
            </a:r>
          </a:p>
          <a:p>
            <a:r>
              <a:rPr lang="nl-NL" dirty="0" smtClean="0">
                <a:solidFill>
                  <a:srgbClr val="FF0000"/>
                </a:solidFill>
              </a:rPr>
              <a:t>De Sovjet-Unie (SU) wordt opgericht.</a:t>
            </a:r>
          </a:p>
          <a:p>
            <a:r>
              <a:rPr lang="nl-NL" dirty="0" smtClean="0">
                <a:solidFill>
                  <a:srgbClr val="FF0000"/>
                </a:solidFill>
              </a:rPr>
              <a:t>SU is een éénpartijstaat.</a:t>
            </a:r>
          </a:p>
        </p:txBody>
      </p:sp>
      <p:sp>
        <p:nvSpPr>
          <p:cNvPr id="5" name="Tekstvak 4"/>
          <p:cNvSpPr txBox="1"/>
          <p:nvPr/>
        </p:nvSpPr>
        <p:spPr>
          <a:xfrm>
            <a:off x="6849035" y="4070813"/>
            <a:ext cx="4213782" cy="1477328"/>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nl-NL" b="1" dirty="0" smtClean="0">
                <a:solidFill>
                  <a:srgbClr val="FF0000"/>
                </a:solidFill>
              </a:rPr>
              <a:t>Wat veranderd er?</a:t>
            </a:r>
          </a:p>
          <a:p>
            <a:r>
              <a:rPr lang="nl-NL" dirty="0" smtClean="0">
                <a:solidFill>
                  <a:srgbClr val="FF0000"/>
                </a:solidFill>
              </a:rPr>
              <a:t>Alle Russen gelijk;</a:t>
            </a:r>
          </a:p>
          <a:p>
            <a:r>
              <a:rPr lang="nl-NL" dirty="0" smtClean="0">
                <a:solidFill>
                  <a:srgbClr val="FF0000"/>
                </a:solidFill>
              </a:rPr>
              <a:t>Geen verschil mannen en vrouwen;</a:t>
            </a:r>
          </a:p>
          <a:p>
            <a:r>
              <a:rPr lang="nl-NL" dirty="0" smtClean="0">
                <a:solidFill>
                  <a:srgbClr val="FF0000"/>
                </a:solidFill>
              </a:rPr>
              <a:t>Gezondheidszorg verbeterde en was gratis;</a:t>
            </a:r>
          </a:p>
          <a:p>
            <a:r>
              <a:rPr lang="nl-NL" dirty="0" smtClean="0">
                <a:solidFill>
                  <a:srgbClr val="FF0000"/>
                </a:solidFill>
              </a:rPr>
              <a:t>Analfabetisme neemt af.</a:t>
            </a:r>
            <a:endParaRPr lang="nl-NL" dirty="0">
              <a:solidFill>
                <a:srgbClr val="FF0000"/>
              </a:solidFill>
            </a:endParaRPr>
          </a:p>
        </p:txBody>
      </p:sp>
      <p:sp>
        <p:nvSpPr>
          <p:cNvPr id="12" name="Actieknop: Film 11">
            <a:hlinkClick r:id="rId2" highlightClick="1"/>
          </p:cNvPr>
          <p:cNvSpPr/>
          <p:nvPr/>
        </p:nvSpPr>
        <p:spPr>
          <a:xfrm>
            <a:off x="546847" y="5029200"/>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661050934"/>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TotalTime>
  <Words>926</Words>
  <Application>Microsoft Office PowerPoint</Application>
  <PresentationFormat>Breedbeeld</PresentationFormat>
  <Paragraphs>195</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 De Sovjet-Unie</vt:lpstr>
      <vt:lpstr>Wat gaan we doen?</vt:lpstr>
      <vt:lpstr>Lesdoelen</vt:lpstr>
      <vt:lpstr>Herhaling</vt:lpstr>
      <vt:lpstr>Herhaling</vt:lpstr>
      <vt:lpstr>Historisch Denken</vt:lpstr>
      <vt:lpstr>De Sovjet-Unie</vt:lpstr>
      <vt:lpstr>De Sovjet-Unie</vt:lpstr>
      <vt:lpstr>De Sovjet-Unie</vt:lpstr>
      <vt:lpstr>Zelfstandig werken</vt:lpstr>
      <vt:lpstr>Afsluiting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3: De Sovjet-Unie</dc:title>
  <dc:creator>Paul de Haan</dc:creator>
  <cp:lastModifiedBy>Paul de Haan</cp:lastModifiedBy>
  <cp:revision>30</cp:revision>
  <dcterms:created xsi:type="dcterms:W3CDTF">2017-01-21T10:26:06Z</dcterms:created>
  <dcterms:modified xsi:type="dcterms:W3CDTF">2019-08-05T19:25:04Z</dcterms:modified>
</cp:coreProperties>
</file>