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0" r:id="rId4"/>
    <p:sldId id="275" r:id="rId5"/>
    <p:sldId id="277" r:id="rId6"/>
    <p:sldId id="258" r:id="rId7"/>
    <p:sldId id="276" r:id="rId8"/>
    <p:sldId id="267" r:id="rId9"/>
    <p:sldId id="268" r:id="rId1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890" autoAdjust="0"/>
    <p:restoredTop sz="94660"/>
  </p:normalViewPr>
  <p:slideViewPr>
    <p:cSldViewPr snapToGrid="0">
      <p:cViewPr varScale="1">
        <p:scale>
          <a:sx n="85" d="100"/>
          <a:sy n="85" d="100"/>
        </p:scale>
        <p:origin x="523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B03B0-953C-49C8-819C-C9DFD9696C98}" type="datetimeFigureOut">
              <a:rPr lang="nl-NL" smtClean="0"/>
              <a:t>5-8-2019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E7D5C-FDE1-4DE5-97AD-A96737C845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56553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B03B0-953C-49C8-819C-C9DFD9696C98}" type="datetimeFigureOut">
              <a:rPr lang="nl-NL" smtClean="0"/>
              <a:t>5-8-2019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E7D5C-FDE1-4DE5-97AD-A96737C845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27412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B03B0-953C-49C8-819C-C9DFD9696C98}" type="datetimeFigureOut">
              <a:rPr lang="nl-NL" smtClean="0"/>
              <a:t>5-8-2019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E7D5C-FDE1-4DE5-97AD-A96737C845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679855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B03B0-953C-49C8-819C-C9DFD9696C98}" type="datetimeFigureOut">
              <a:rPr lang="nl-NL" smtClean="0"/>
              <a:t>5-8-2019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E7D5C-FDE1-4DE5-97AD-A96737C845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08997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B03B0-953C-49C8-819C-C9DFD9696C98}" type="datetimeFigureOut">
              <a:rPr lang="nl-NL" smtClean="0"/>
              <a:t>5-8-2019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E7D5C-FDE1-4DE5-97AD-A96737C845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38006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B03B0-953C-49C8-819C-C9DFD9696C98}" type="datetimeFigureOut">
              <a:rPr lang="nl-NL" smtClean="0"/>
              <a:t>5-8-2019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E7D5C-FDE1-4DE5-97AD-A96737C845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85824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B03B0-953C-49C8-819C-C9DFD9696C98}" type="datetimeFigureOut">
              <a:rPr lang="nl-NL" smtClean="0"/>
              <a:t>5-8-2019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E7D5C-FDE1-4DE5-97AD-A96737C845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55227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B03B0-953C-49C8-819C-C9DFD9696C98}" type="datetimeFigureOut">
              <a:rPr lang="nl-NL" smtClean="0"/>
              <a:t>5-8-2019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E7D5C-FDE1-4DE5-97AD-A96737C845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22530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B03B0-953C-49C8-819C-C9DFD9696C98}" type="datetimeFigureOut">
              <a:rPr lang="nl-NL" smtClean="0"/>
              <a:t>5-8-2019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E7D5C-FDE1-4DE5-97AD-A96737C845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494036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B03B0-953C-49C8-819C-C9DFD9696C98}" type="datetimeFigureOut">
              <a:rPr lang="nl-NL" smtClean="0"/>
              <a:t>5-8-2019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E7D5C-FDE1-4DE5-97AD-A96737C845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441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B03B0-953C-49C8-819C-C9DFD9696C98}" type="datetimeFigureOut">
              <a:rPr lang="nl-NL" smtClean="0"/>
              <a:t>5-8-2019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E7D5C-FDE1-4DE5-97AD-A96737C845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0477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9000">
              <a:srgbClr val="FF0000"/>
            </a:gs>
            <a:gs pos="22000">
              <a:schemeClr val="bg2"/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AB03B0-953C-49C8-819C-C9DFD9696C98}" type="datetimeFigureOut">
              <a:rPr lang="nl-NL" smtClean="0"/>
              <a:t>5-8-2019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EE7D5C-FDE1-4DE5-97AD-A96737C845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8541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o9fnmzHswW4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752725" y="0"/>
            <a:ext cx="9144000" cy="1801906"/>
          </a:xfrm>
        </p:spPr>
        <p:txBody>
          <a:bodyPr/>
          <a:lstStyle/>
          <a:p>
            <a:r>
              <a:rPr lang="nl-NL" b="1" dirty="0" smtClean="0">
                <a:solidFill>
                  <a:srgbClr val="FF0000"/>
                </a:solidFill>
              </a:rPr>
              <a:t/>
            </a:r>
            <a:br>
              <a:rPr lang="nl-NL" b="1" dirty="0" smtClean="0">
                <a:solidFill>
                  <a:srgbClr val="FF0000"/>
                </a:solidFill>
              </a:rPr>
            </a:br>
            <a:r>
              <a:rPr lang="nl-NL" b="1" dirty="0" smtClean="0">
                <a:solidFill>
                  <a:srgbClr val="FF0000"/>
                </a:solidFill>
              </a:rPr>
              <a:t>Opdracht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2492749" y="1801906"/>
            <a:ext cx="9144000" cy="1655762"/>
          </a:xfrm>
        </p:spPr>
        <p:txBody>
          <a:bodyPr/>
          <a:lstStyle/>
          <a:p>
            <a:r>
              <a:rPr lang="nl-NL" dirty="0" smtClean="0">
                <a:solidFill>
                  <a:schemeClr val="bg1">
                    <a:lumMod val="50000"/>
                  </a:schemeClr>
                </a:solidFill>
              </a:rPr>
              <a:t>Les </a:t>
            </a:r>
            <a:r>
              <a:rPr lang="nl-NL" dirty="0" smtClean="0">
                <a:solidFill>
                  <a:schemeClr val="bg1">
                    <a:lumMod val="50000"/>
                  </a:schemeClr>
                </a:solidFill>
              </a:rPr>
              <a:t>5: Stalin: Man van Staal</a:t>
            </a:r>
            <a:endParaRPr lang="nl-NL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5546" y="2281518"/>
            <a:ext cx="4278406" cy="4371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3614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15552" y="365125"/>
            <a:ext cx="7938247" cy="1325563"/>
          </a:xfrm>
        </p:spPr>
        <p:txBody>
          <a:bodyPr/>
          <a:lstStyle/>
          <a:p>
            <a:r>
              <a:rPr lang="nl-NL" b="1" dirty="0" smtClean="0">
                <a:solidFill>
                  <a:srgbClr val="FF0000"/>
                </a:solidFill>
              </a:rPr>
              <a:t>Wat gaan we doen?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904564" y="1568824"/>
            <a:ext cx="8449235" cy="4608139"/>
          </a:xfrm>
        </p:spPr>
        <p:txBody>
          <a:bodyPr/>
          <a:lstStyle/>
          <a:p>
            <a:r>
              <a:rPr lang="nl-NL" dirty="0" smtClean="0">
                <a:solidFill>
                  <a:srgbClr val="FF0000"/>
                </a:solidFill>
              </a:rPr>
              <a:t>Lesdoelen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Herhaling; 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Stalin: de Man van Staal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Opdracht na bespreken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Zelfstandig werken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Afsluiting</a:t>
            </a:r>
          </a:p>
          <a:p>
            <a:pPr marL="0" indent="0">
              <a:buNone/>
            </a:pPr>
            <a:endParaRPr lang="nl-NL" dirty="0" smtClean="0">
              <a:solidFill>
                <a:srgbClr val="FF0000"/>
              </a:solidFill>
            </a:endParaRPr>
          </a:p>
          <a:p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4" name="Tekstvak 3"/>
          <p:cNvSpPr txBox="1"/>
          <p:nvPr/>
        </p:nvSpPr>
        <p:spPr>
          <a:xfrm>
            <a:off x="0" y="2501153"/>
            <a:ext cx="239501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Welkom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1" i="1" dirty="0" smtClean="0">
                <a:solidFill>
                  <a:schemeClr val="bg1"/>
                </a:solidFill>
              </a:rPr>
              <a:t>Wat gaan we doen?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Lesdoelen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Herhaling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Stalin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Opdracht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Zelfstandig werken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Afsluiting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76927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15552" y="365125"/>
            <a:ext cx="7938247" cy="1325563"/>
          </a:xfrm>
        </p:spPr>
        <p:txBody>
          <a:bodyPr/>
          <a:lstStyle/>
          <a:p>
            <a:r>
              <a:rPr lang="nl-NL" b="1" dirty="0" smtClean="0">
                <a:solidFill>
                  <a:srgbClr val="FF0000"/>
                </a:solidFill>
              </a:rPr>
              <a:t>Lesdoelen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904564" y="1568824"/>
            <a:ext cx="8449235" cy="4608139"/>
          </a:xfrm>
        </p:spPr>
        <p:txBody>
          <a:bodyPr/>
          <a:lstStyle/>
          <a:p>
            <a:pPr marL="0" indent="0">
              <a:buNone/>
            </a:pPr>
            <a:r>
              <a:rPr lang="nl-NL" b="1" dirty="0" smtClean="0">
                <a:solidFill>
                  <a:srgbClr val="FF0000"/>
                </a:solidFill>
              </a:rPr>
              <a:t>Aan het einde van de les kunnen jullie: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Uitleggen hoe over Stalin gedacht werd/word;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Toepassen van diverse historische vaardigheden;</a:t>
            </a:r>
          </a:p>
          <a:p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4" name="Tekstvak 3"/>
          <p:cNvSpPr txBox="1"/>
          <p:nvPr/>
        </p:nvSpPr>
        <p:spPr>
          <a:xfrm>
            <a:off x="0" y="2501153"/>
            <a:ext cx="232903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Welkom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Wat gaan we doen?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1" i="1" dirty="0" smtClean="0">
                <a:solidFill>
                  <a:schemeClr val="bg1"/>
                </a:solidFill>
              </a:rPr>
              <a:t>Lesdoelen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Herhaling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Stalin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Opdracht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Zelfstandig werken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Afsluiting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70187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868705" y="112012"/>
            <a:ext cx="7974106" cy="1325563"/>
          </a:xfrm>
        </p:spPr>
        <p:txBody>
          <a:bodyPr/>
          <a:lstStyle/>
          <a:p>
            <a:r>
              <a:rPr lang="nl-NL" b="1" dirty="0" smtClean="0">
                <a:solidFill>
                  <a:srgbClr val="FF0000"/>
                </a:solidFill>
              </a:rPr>
              <a:t>Herhaling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4" name="Tekstvak 3"/>
          <p:cNvSpPr txBox="1"/>
          <p:nvPr/>
        </p:nvSpPr>
        <p:spPr>
          <a:xfrm>
            <a:off x="0" y="2501153"/>
            <a:ext cx="232903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Welkom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Wat gaan we doen?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Lesdoelen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1" i="1" dirty="0" smtClean="0">
                <a:solidFill>
                  <a:schemeClr val="bg1"/>
                </a:solidFill>
              </a:rPr>
              <a:t>Herhaling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Stalin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Opdracht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Zelfstandig werken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Afsluiting</a:t>
            </a:r>
            <a:endParaRPr lang="nl-NL" dirty="0"/>
          </a:p>
        </p:txBody>
      </p:sp>
      <p:sp>
        <p:nvSpPr>
          <p:cNvPr id="7" name="Tijdelijke aanduiding voor inhoud 2"/>
          <p:cNvSpPr txBox="1">
            <a:spLocks/>
          </p:cNvSpPr>
          <p:nvPr/>
        </p:nvSpPr>
        <p:spPr>
          <a:xfrm>
            <a:off x="2931459" y="1639363"/>
            <a:ext cx="4993342" cy="32735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nl-NL" sz="2000" b="1" dirty="0" smtClean="0">
                <a:solidFill>
                  <a:srgbClr val="FF0000"/>
                </a:solidFill>
              </a:rPr>
              <a:t>Aan het einde van de les kunnen jullie:</a:t>
            </a:r>
          </a:p>
          <a:p>
            <a:r>
              <a:rPr lang="nl-NL" sz="2000" dirty="0" smtClean="0">
                <a:solidFill>
                  <a:srgbClr val="FF0000"/>
                </a:solidFill>
              </a:rPr>
              <a:t>Uitleggen wat het Stalinisme is;</a:t>
            </a:r>
          </a:p>
          <a:p>
            <a:r>
              <a:rPr lang="nl-NL" sz="2000" dirty="0" smtClean="0">
                <a:solidFill>
                  <a:srgbClr val="FF0000"/>
                </a:solidFill>
              </a:rPr>
              <a:t>Uitleggen wat de grote Terreur inhoud;</a:t>
            </a:r>
          </a:p>
          <a:p>
            <a:r>
              <a:rPr lang="nl-NL" sz="2000" dirty="0" smtClean="0">
                <a:solidFill>
                  <a:srgbClr val="FF0000"/>
                </a:solidFill>
              </a:rPr>
              <a:t>Uitleggen wat de Sovjet-Unie omging met de Tweede Wereldoorlog;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nl-NL" sz="2000" dirty="0" smtClean="0">
              <a:solidFill>
                <a:srgbClr val="FF0000"/>
              </a:solidFill>
            </a:endParaRPr>
          </a:p>
          <a:p>
            <a:endParaRPr lang="nl-NL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4082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88659" y="248584"/>
            <a:ext cx="7974106" cy="1325563"/>
          </a:xfrm>
        </p:spPr>
        <p:txBody>
          <a:bodyPr/>
          <a:lstStyle/>
          <a:p>
            <a:r>
              <a:rPr lang="nl-NL" b="1" dirty="0" smtClean="0">
                <a:solidFill>
                  <a:srgbClr val="FF0000"/>
                </a:solidFill>
              </a:rPr>
              <a:t>Historische Vaardigheden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886635" y="1470212"/>
            <a:ext cx="9144000" cy="530710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000" b="1" dirty="0" smtClean="0">
                <a:solidFill>
                  <a:srgbClr val="FF0000"/>
                </a:solidFill>
              </a:rPr>
              <a:t>Continuïteit of verandering:</a:t>
            </a:r>
          </a:p>
          <a:p>
            <a:r>
              <a:rPr lang="nl-NL" sz="1600" dirty="0" smtClean="0">
                <a:solidFill>
                  <a:srgbClr val="FF0000"/>
                </a:solidFill>
              </a:rPr>
              <a:t>Wat blijft hetzelfde en wat veranderde er?</a:t>
            </a:r>
          </a:p>
          <a:p>
            <a:pPr marL="0" indent="0">
              <a:buNone/>
            </a:pPr>
            <a:r>
              <a:rPr lang="nl-NL" sz="1600" i="1" dirty="0" smtClean="0">
                <a:solidFill>
                  <a:srgbClr val="FF0000"/>
                </a:solidFill>
              </a:rPr>
              <a:t>Voorbeeld: Stalin en de Tsaar gebruikte allebei de geheime politie om tegenstanders op te sporen en op te pakken</a:t>
            </a:r>
            <a:endParaRPr lang="nl-NL" sz="1600" i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nl-NL" sz="2000" b="1" dirty="0" smtClean="0">
                <a:solidFill>
                  <a:srgbClr val="FF0000"/>
                </a:solidFill>
              </a:rPr>
              <a:t>Bron betrouwbaarheid:</a:t>
            </a:r>
          </a:p>
          <a:p>
            <a:pPr lvl="0"/>
            <a:r>
              <a:rPr lang="nl-NL" sz="1600" dirty="0">
                <a:solidFill>
                  <a:srgbClr val="FF0000"/>
                </a:solidFill>
              </a:rPr>
              <a:t>Wie is de </a:t>
            </a:r>
            <a:r>
              <a:rPr lang="nl-NL" sz="1600" dirty="0" smtClean="0">
                <a:solidFill>
                  <a:srgbClr val="FF0000"/>
                </a:solidFill>
              </a:rPr>
              <a:t>maker?</a:t>
            </a:r>
          </a:p>
          <a:p>
            <a:pPr lvl="0"/>
            <a:r>
              <a:rPr lang="nl-NL" sz="1600" dirty="0" smtClean="0">
                <a:solidFill>
                  <a:srgbClr val="FF0000"/>
                </a:solidFill>
              </a:rPr>
              <a:t>In </a:t>
            </a:r>
            <a:r>
              <a:rPr lang="nl-NL" sz="1600" dirty="0">
                <a:solidFill>
                  <a:srgbClr val="FF0000"/>
                </a:solidFill>
              </a:rPr>
              <a:t>welke tijd is de bron gemaakt?</a:t>
            </a:r>
          </a:p>
          <a:p>
            <a:pPr lvl="0"/>
            <a:r>
              <a:rPr lang="nl-NL" sz="1600" dirty="0">
                <a:solidFill>
                  <a:srgbClr val="FF0000"/>
                </a:solidFill>
              </a:rPr>
              <a:t>Geeft de maker feiten of vooral meningen?</a:t>
            </a:r>
          </a:p>
          <a:p>
            <a:pPr lvl="0"/>
            <a:r>
              <a:rPr lang="nl-NL" sz="1600" dirty="0">
                <a:solidFill>
                  <a:srgbClr val="FF0000"/>
                </a:solidFill>
              </a:rPr>
              <a:t>Wat is de inhoud van de bron?</a:t>
            </a:r>
          </a:p>
          <a:p>
            <a:pPr lvl="0"/>
            <a:r>
              <a:rPr lang="nl-NL" sz="1600" dirty="0">
                <a:solidFill>
                  <a:srgbClr val="FF0000"/>
                </a:solidFill>
              </a:rPr>
              <a:t>Met welk doel is deze bron gemaakt?</a:t>
            </a:r>
          </a:p>
          <a:p>
            <a:pPr marL="0" indent="0">
              <a:buNone/>
            </a:pPr>
            <a:r>
              <a:rPr lang="nl-NL" sz="2000" b="1" dirty="0" smtClean="0">
                <a:solidFill>
                  <a:srgbClr val="FF0000"/>
                </a:solidFill>
              </a:rPr>
              <a:t>Standplaatsgebondenheid:</a:t>
            </a:r>
          </a:p>
          <a:p>
            <a:r>
              <a:rPr lang="nl-NL" sz="1600" dirty="0" smtClean="0">
                <a:solidFill>
                  <a:srgbClr val="FF0000"/>
                </a:solidFill>
              </a:rPr>
              <a:t>Beoordeel </a:t>
            </a:r>
            <a:r>
              <a:rPr lang="nl-NL" sz="1600" dirty="0">
                <a:solidFill>
                  <a:srgbClr val="FF0000"/>
                </a:solidFill>
              </a:rPr>
              <a:t>mensen uit een andere periode en een andere cultuur niet uitsluitend naar de waarden van onze tijd en onze cultuur. </a:t>
            </a:r>
          </a:p>
          <a:p>
            <a:pPr marL="0" indent="0">
              <a:buNone/>
            </a:pPr>
            <a:endParaRPr lang="nl-NL" sz="2000" b="1" dirty="0">
              <a:solidFill>
                <a:srgbClr val="FF0000"/>
              </a:solidFill>
            </a:endParaRPr>
          </a:p>
        </p:txBody>
      </p:sp>
      <p:sp>
        <p:nvSpPr>
          <p:cNvPr id="4" name="Tekstvak 3"/>
          <p:cNvSpPr txBox="1"/>
          <p:nvPr/>
        </p:nvSpPr>
        <p:spPr>
          <a:xfrm>
            <a:off x="0" y="2501153"/>
            <a:ext cx="232903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Welkom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Wat gaan we doen?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Lesdoelen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Herhaling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1" i="1" dirty="0" smtClean="0">
                <a:solidFill>
                  <a:schemeClr val="bg1"/>
                </a:solidFill>
              </a:rPr>
              <a:t>Stalin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Opdracht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Zelfstandig werken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Afsluiting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90383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79694" y="365125"/>
            <a:ext cx="7974106" cy="1325563"/>
          </a:xfrm>
        </p:spPr>
        <p:txBody>
          <a:bodyPr/>
          <a:lstStyle/>
          <a:p>
            <a:r>
              <a:rPr lang="nl-NL" b="1" dirty="0" smtClean="0">
                <a:solidFill>
                  <a:srgbClr val="FF0000"/>
                </a:solidFill>
              </a:rPr>
              <a:t>Stalin: de Man van Staal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182471" y="1690688"/>
            <a:ext cx="8417858" cy="460813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sz="2400" b="1" dirty="0" smtClean="0">
                <a:solidFill>
                  <a:srgbClr val="FF0000"/>
                </a:solidFill>
              </a:rPr>
              <a:t>Een </a:t>
            </a:r>
            <a:r>
              <a:rPr lang="nl-NL" sz="2400" b="1" dirty="0">
                <a:solidFill>
                  <a:srgbClr val="FF0000"/>
                </a:solidFill>
              </a:rPr>
              <a:t>mening over Stalin.</a:t>
            </a:r>
          </a:p>
          <a:p>
            <a:pPr marL="0" indent="0">
              <a:buNone/>
            </a:pPr>
            <a:r>
              <a:rPr lang="nl-NL" sz="2400" dirty="0" smtClean="0">
                <a:solidFill>
                  <a:srgbClr val="FF0000"/>
                </a:solidFill>
              </a:rPr>
              <a:t>Opdracht:</a:t>
            </a:r>
          </a:p>
          <a:p>
            <a:pPr marL="0" indent="0">
              <a:buNone/>
            </a:pPr>
            <a:r>
              <a:rPr lang="nl-NL" sz="2400" dirty="0" smtClean="0">
                <a:solidFill>
                  <a:srgbClr val="FF0000"/>
                </a:solidFill>
              </a:rPr>
              <a:t>Vorm een mening over Stalin, voor, tegen en vanuit het buitenland en onderzoek op de historische vaardigheden.</a:t>
            </a:r>
          </a:p>
          <a:p>
            <a:pPr marL="0" indent="0">
              <a:buNone/>
            </a:pPr>
            <a:r>
              <a:rPr lang="nl-NL" sz="2400" b="1" dirty="0" smtClean="0">
                <a:solidFill>
                  <a:srgbClr val="FF0000"/>
                </a:solidFill>
              </a:rPr>
              <a:t>Wat? </a:t>
            </a:r>
            <a:r>
              <a:rPr lang="nl-NL" sz="2400" dirty="0" smtClean="0">
                <a:solidFill>
                  <a:srgbClr val="FF0000"/>
                </a:solidFill>
              </a:rPr>
              <a:t>Groepen van 4, onderzoek de meningen over Stalin. Verdeel de opdrachten over de groep.</a:t>
            </a:r>
          </a:p>
          <a:p>
            <a:pPr marL="0" indent="0">
              <a:buNone/>
            </a:pPr>
            <a:r>
              <a:rPr lang="nl-NL" sz="2400" b="1" dirty="0" smtClean="0">
                <a:solidFill>
                  <a:srgbClr val="FF0000"/>
                </a:solidFill>
              </a:rPr>
              <a:t>Hoe? </a:t>
            </a:r>
            <a:r>
              <a:rPr lang="nl-NL" sz="2400" dirty="0" smtClean="0">
                <a:solidFill>
                  <a:srgbClr val="FF0000"/>
                </a:solidFill>
              </a:rPr>
              <a:t>Je krijgt een aantal bronnen, analyseer deze naar aanleiding van de vragen.</a:t>
            </a:r>
          </a:p>
          <a:p>
            <a:pPr marL="0" indent="0">
              <a:buNone/>
            </a:pPr>
            <a:r>
              <a:rPr lang="nl-NL" sz="2400" b="1" dirty="0" smtClean="0">
                <a:solidFill>
                  <a:srgbClr val="FF0000"/>
                </a:solidFill>
              </a:rPr>
              <a:t>Hulp?</a:t>
            </a:r>
            <a:r>
              <a:rPr lang="nl-NL" sz="2400" dirty="0" smtClean="0">
                <a:solidFill>
                  <a:srgbClr val="FF0000"/>
                </a:solidFill>
              </a:rPr>
              <a:t> Er worden hulp rondes gelopen, je mag overleg hebben in je eigen groep</a:t>
            </a:r>
          </a:p>
          <a:p>
            <a:pPr marL="0" indent="0">
              <a:buNone/>
            </a:pPr>
            <a:r>
              <a:rPr lang="nl-NL" sz="2400" b="1" dirty="0" smtClean="0">
                <a:solidFill>
                  <a:srgbClr val="FF0000"/>
                </a:solidFill>
              </a:rPr>
              <a:t>Tijd? </a:t>
            </a:r>
            <a:r>
              <a:rPr lang="nl-NL" sz="2400" dirty="0" smtClean="0">
                <a:solidFill>
                  <a:srgbClr val="FF0000"/>
                </a:solidFill>
              </a:rPr>
              <a:t>30 minuten</a:t>
            </a:r>
          </a:p>
          <a:p>
            <a:pPr marL="0" indent="0">
              <a:buNone/>
            </a:pPr>
            <a:r>
              <a:rPr lang="nl-NL" sz="2400" b="1" dirty="0" smtClean="0">
                <a:solidFill>
                  <a:srgbClr val="FF0000"/>
                </a:solidFill>
              </a:rPr>
              <a:t>Klaar?</a:t>
            </a:r>
            <a:r>
              <a:rPr lang="nl-NL" sz="2400" dirty="0" smtClean="0">
                <a:solidFill>
                  <a:srgbClr val="FF0000"/>
                </a:solidFill>
              </a:rPr>
              <a:t> Verder in je werkboek</a:t>
            </a:r>
          </a:p>
          <a:p>
            <a:pPr marL="0" indent="0">
              <a:buNone/>
            </a:pPr>
            <a:r>
              <a:rPr lang="nl-NL" sz="2400" b="1" dirty="0" smtClean="0">
                <a:solidFill>
                  <a:srgbClr val="FF0000"/>
                </a:solidFill>
              </a:rPr>
              <a:t>Resultaat? </a:t>
            </a:r>
            <a:r>
              <a:rPr lang="nl-NL" sz="2400" dirty="0" smtClean="0">
                <a:solidFill>
                  <a:srgbClr val="FF0000"/>
                </a:solidFill>
              </a:rPr>
              <a:t>Klassikaal bespreken</a:t>
            </a:r>
            <a:endParaRPr lang="nl-NL" sz="24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4" name="Tekstvak 3"/>
          <p:cNvSpPr txBox="1"/>
          <p:nvPr/>
        </p:nvSpPr>
        <p:spPr>
          <a:xfrm>
            <a:off x="0" y="2501153"/>
            <a:ext cx="232903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Welkom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Wat gaan we doen?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Lesdoelen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Herhaling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1" i="1" dirty="0" smtClean="0">
                <a:solidFill>
                  <a:schemeClr val="bg1"/>
                </a:solidFill>
              </a:rPr>
              <a:t>Stalin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Opdracht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Zelfstandig werken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Afsluiting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00416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70728" y="365125"/>
            <a:ext cx="7983071" cy="1325563"/>
          </a:xfrm>
        </p:spPr>
        <p:txBody>
          <a:bodyPr/>
          <a:lstStyle/>
          <a:p>
            <a:r>
              <a:rPr lang="nl-NL" b="1" dirty="0" smtClean="0">
                <a:solidFill>
                  <a:srgbClr val="FF0000"/>
                </a:solidFill>
              </a:rPr>
              <a:t>Opdracht na bespreken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6" name="Tekstvak 5"/>
          <p:cNvSpPr txBox="1"/>
          <p:nvPr/>
        </p:nvSpPr>
        <p:spPr>
          <a:xfrm>
            <a:off x="0" y="2501153"/>
            <a:ext cx="232903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Welkom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Wat gaan we doen?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Lesdoelen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Herhaling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Stalin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1" i="1" dirty="0" smtClean="0">
                <a:solidFill>
                  <a:schemeClr val="bg1"/>
                </a:solidFill>
              </a:rPr>
              <a:t>Opdracht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Zelfstandig werken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Afsluiting</a:t>
            </a:r>
            <a:endParaRPr lang="nl-NL" dirty="0"/>
          </a:p>
        </p:txBody>
      </p:sp>
      <p:sp>
        <p:nvSpPr>
          <p:cNvPr id="7" name="Tijdelijke aanduiding voor inhoud 2"/>
          <p:cNvSpPr>
            <a:spLocks noGrp="1"/>
          </p:cNvSpPr>
          <p:nvPr>
            <p:ph idx="1"/>
          </p:nvPr>
        </p:nvSpPr>
        <p:spPr>
          <a:xfrm>
            <a:off x="3182471" y="1690688"/>
            <a:ext cx="8171329" cy="460813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400" b="1" dirty="0" smtClean="0">
                <a:solidFill>
                  <a:srgbClr val="FF0000"/>
                </a:solidFill>
              </a:rPr>
              <a:t>Opdracht 1:</a:t>
            </a:r>
          </a:p>
          <a:p>
            <a:pPr marL="0" indent="0">
              <a:buNone/>
            </a:pPr>
            <a:r>
              <a:rPr lang="nl-NL" sz="2400" dirty="0" smtClean="0">
                <a:solidFill>
                  <a:srgbClr val="FF0000"/>
                </a:solidFill>
              </a:rPr>
              <a:t>Showprocessen</a:t>
            </a:r>
          </a:p>
          <a:p>
            <a:pPr marL="0" indent="0">
              <a:buNone/>
            </a:pPr>
            <a:r>
              <a:rPr lang="nl-NL" sz="2400" b="1" dirty="0" smtClean="0">
                <a:solidFill>
                  <a:srgbClr val="FF0000"/>
                </a:solidFill>
              </a:rPr>
              <a:t>Opdracht 2:</a:t>
            </a:r>
          </a:p>
          <a:p>
            <a:pPr marL="0" indent="0">
              <a:buNone/>
            </a:pPr>
            <a:r>
              <a:rPr lang="nl-NL" sz="2400" dirty="0">
                <a:solidFill>
                  <a:srgbClr val="FF0000"/>
                </a:solidFill>
              </a:rPr>
              <a:t>Chroesjtsjov</a:t>
            </a:r>
            <a:r>
              <a:rPr lang="nl-NL" sz="2400" dirty="0" smtClean="0">
                <a:solidFill>
                  <a:srgbClr val="FF0000"/>
                </a:solidFill>
              </a:rPr>
              <a:t> over Stalin</a:t>
            </a:r>
          </a:p>
          <a:p>
            <a:pPr marL="0" indent="0">
              <a:buNone/>
            </a:pPr>
            <a:r>
              <a:rPr lang="nl-NL" sz="2400" b="1" dirty="0" smtClean="0">
                <a:solidFill>
                  <a:srgbClr val="FF0000"/>
                </a:solidFill>
              </a:rPr>
              <a:t>Opdracht 3:</a:t>
            </a:r>
          </a:p>
          <a:p>
            <a:pPr marL="0" indent="0">
              <a:buNone/>
            </a:pPr>
            <a:r>
              <a:rPr lang="nl-NL" sz="2400" dirty="0" smtClean="0">
                <a:solidFill>
                  <a:srgbClr val="FF0000"/>
                </a:solidFill>
              </a:rPr>
              <a:t>Oordelen over Stalin en het Stalinisme</a:t>
            </a:r>
            <a:endParaRPr lang="nl-NL" sz="24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nl-NL" sz="2400" b="1" dirty="0" smtClean="0">
                <a:solidFill>
                  <a:srgbClr val="FF0000"/>
                </a:solidFill>
              </a:rPr>
              <a:t>Opdracht 4:</a:t>
            </a:r>
          </a:p>
          <a:p>
            <a:pPr marL="0" indent="0">
              <a:buNone/>
            </a:pPr>
            <a:r>
              <a:rPr lang="nl-NL" sz="2400" dirty="0" smtClean="0">
                <a:solidFill>
                  <a:srgbClr val="FF0000"/>
                </a:solidFill>
              </a:rPr>
              <a:t>Rusland toen en nu</a:t>
            </a:r>
            <a:endParaRPr lang="nl-NL" sz="2400" dirty="0">
              <a:solidFill>
                <a:srgbClr val="FF0000"/>
              </a:solidFill>
            </a:endParaRPr>
          </a:p>
        </p:txBody>
      </p:sp>
      <p:sp>
        <p:nvSpPr>
          <p:cNvPr id="8" name="Actieknop: Film 7">
            <a:hlinkClick r:id="rId2" highlightClick="1"/>
          </p:cNvPr>
          <p:cNvSpPr/>
          <p:nvPr/>
        </p:nvSpPr>
        <p:spPr>
          <a:xfrm>
            <a:off x="806824" y="5235388"/>
            <a:ext cx="1042416" cy="1042416"/>
          </a:xfrm>
          <a:prstGeom prst="actionButtonMov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" name="Tekstvak 2"/>
          <p:cNvSpPr txBox="1"/>
          <p:nvPr/>
        </p:nvSpPr>
        <p:spPr>
          <a:xfrm>
            <a:off x="3182469" y="1690688"/>
            <a:ext cx="5979459" cy="369331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chemeClr val="accent6">
                    <a:lumMod val="50000"/>
                  </a:schemeClr>
                </a:solidFill>
              </a:rPr>
              <a:t>Opdracht:</a:t>
            </a:r>
          </a:p>
          <a:p>
            <a:endParaRPr lang="nl-NL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Voeg wat je nu weet samen en vorm een mening over Stalin. Hou daarbij de volgende vragen in gedachten:</a:t>
            </a:r>
          </a:p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1. Was hij goed voor Rusland?</a:t>
            </a:r>
          </a:p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2. Hoe zou Rusland eruit hebben gezien zonder Stalin?</a:t>
            </a:r>
          </a:p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3. Zou Rusland de Tweede Wereldoorlog hebben gewonnen zonder Stalin?</a:t>
            </a:r>
          </a:p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4. Was Stalin wreed of zou jij hetzelfde hebben gedaan?</a:t>
            </a:r>
          </a:p>
          <a:p>
            <a:endParaRPr lang="nl-NL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nl-NL" b="1" dirty="0" smtClean="0">
                <a:solidFill>
                  <a:schemeClr val="accent6">
                    <a:lumMod val="50000"/>
                  </a:schemeClr>
                </a:solidFill>
              </a:rPr>
              <a:t>Tijd: </a:t>
            </a:r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5 minuten (groepsdiscussie)</a:t>
            </a:r>
          </a:p>
          <a:p>
            <a:r>
              <a:rPr lang="nl-NL" b="1" dirty="0" smtClean="0">
                <a:solidFill>
                  <a:schemeClr val="accent6">
                    <a:lumMod val="50000"/>
                  </a:schemeClr>
                </a:solidFill>
              </a:rPr>
              <a:t>Resultaat: </a:t>
            </a:r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Klas discussie </a:t>
            </a:r>
          </a:p>
          <a:p>
            <a:endParaRPr lang="nl-NL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8005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70728" y="365125"/>
            <a:ext cx="7983071" cy="1325563"/>
          </a:xfrm>
        </p:spPr>
        <p:txBody>
          <a:bodyPr/>
          <a:lstStyle/>
          <a:p>
            <a:r>
              <a:rPr lang="nl-NL" b="1" dirty="0" smtClean="0">
                <a:solidFill>
                  <a:srgbClr val="FF0000"/>
                </a:solidFill>
              </a:rPr>
              <a:t>Zelfstandig werken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6" name="Tekstvak 5"/>
          <p:cNvSpPr txBox="1"/>
          <p:nvPr/>
        </p:nvSpPr>
        <p:spPr>
          <a:xfrm>
            <a:off x="0" y="2501153"/>
            <a:ext cx="232903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Welkom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Wat gaan we doen?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Lesdoelen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Herhaling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Stalin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Opdracht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1" i="1" dirty="0" smtClean="0">
                <a:solidFill>
                  <a:schemeClr val="bg1"/>
                </a:solidFill>
              </a:rPr>
              <a:t>Zelfstandig werken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Afsluiting</a:t>
            </a:r>
            <a:endParaRPr lang="nl-NL" dirty="0"/>
          </a:p>
        </p:txBody>
      </p:sp>
      <p:sp>
        <p:nvSpPr>
          <p:cNvPr id="10" name="Tekstvak 9"/>
          <p:cNvSpPr txBox="1"/>
          <p:nvPr/>
        </p:nvSpPr>
        <p:spPr>
          <a:xfrm>
            <a:off x="2976281" y="2131821"/>
            <a:ext cx="66607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Maak de opdrachten: </a:t>
            </a:r>
            <a:r>
              <a:rPr lang="nl-NL" dirty="0" smtClean="0">
                <a:solidFill>
                  <a:srgbClr val="FF0000"/>
                </a:solidFill>
              </a:rPr>
              <a:t>Hoofdstuk 3.5 allemaal</a:t>
            </a:r>
            <a:endParaRPr lang="nl-NL" dirty="0">
              <a:solidFill>
                <a:srgbClr val="FF0000"/>
              </a:solidFill>
            </a:endParaRPr>
          </a:p>
        </p:txBody>
      </p:sp>
      <p:pic>
        <p:nvPicPr>
          <p:cNvPr id="12290" name="Picture 2" descr="http://www.nieuwestijl.com/images93_1/russisch_ontwer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0728" y="3437864"/>
            <a:ext cx="4762500" cy="3190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4081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70728" y="365125"/>
            <a:ext cx="7983071" cy="1325563"/>
          </a:xfrm>
        </p:spPr>
        <p:txBody>
          <a:bodyPr/>
          <a:lstStyle/>
          <a:p>
            <a:r>
              <a:rPr lang="nl-NL" b="1" dirty="0" smtClean="0">
                <a:solidFill>
                  <a:srgbClr val="FF0000"/>
                </a:solidFill>
              </a:rPr>
              <a:t>Afsluiting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6" name="Tekstvak 5"/>
          <p:cNvSpPr txBox="1"/>
          <p:nvPr/>
        </p:nvSpPr>
        <p:spPr>
          <a:xfrm>
            <a:off x="0" y="2501153"/>
            <a:ext cx="232903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Welkom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Wat gaan we doen?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Lesdoelen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Herhaling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Stalin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Opdracht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Zelfstandig werken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1" i="1" dirty="0" smtClean="0">
                <a:solidFill>
                  <a:schemeClr val="bg1"/>
                </a:solidFill>
              </a:rPr>
              <a:t>Afsluiting</a:t>
            </a:r>
            <a:endParaRPr lang="nl-NL" b="1" i="1" dirty="0"/>
          </a:p>
        </p:txBody>
      </p:sp>
      <p:sp>
        <p:nvSpPr>
          <p:cNvPr id="10" name="Tekstvak 9"/>
          <p:cNvSpPr txBox="1"/>
          <p:nvPr/>
        </p:nvSpPr>
        <p:spPr>
          <a:xfrm>
            <a:off x="2904565" y="1426058"/>
            <a:ext cx="448235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Huiswerk: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Leren paragraaf 5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Lezen paragraaf 6</a:t>
            </a:r>
          </a:p>
          <a:p>
            <a:endParaRPr lang="nl-NL" b="1" dirty="0">
              <a:solidFill>
                <a:srgbClr val="FF0000"/>
              </a:solidFill>
            </a:endParaRPr>
          </a:p>
          <a:p>
            <a:r>
              <a:rPr lang="nl-NL" b="1" dirty="0" smtClean="0">
                <a:solidFill>
                  <a:srgbClr val="FF0000"/>
                </a:solidFill>
              </a:rPr>
              <a:t>Maken: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3.5 uit </a:t>
            </a:r>
            <a:r>
              <a:rPr lang="nl-NL" dirty="0">
                <a:solidFill>
                  <a:srgbClr val="FF0000"/>
                </a:solidFill>
              </a:rPr>
              <a:t>het werkboek</a:t>
            </a:r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5565" y="3783106"/>
            <a:ext cx="4186435" cy="2352513"/>
          </a:xfrm>
          <a:prstGeom prst="rect">
            <a:avLst/>
          </a:prstGeom>
        </p:spPr>
      </p:pic>
      <p:sp>
        <p:nvSpPr>
          <p:cNvPr id="8" name="Tekstvak 7"/>
          <p:cNvSpPr txBox="1"/>
          <p:nvPr/>
        </p:nvSpPr>
        <p:spPr>
          <a:xfrm>
            <a:off x="7236755" y="1426058"/>
            <a:ext cx="44823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Volgende week (na de vakantie)</a:t>
            </a:r>
          </a:p>
          <a:p>
            <a:r>
              <a:rPr lang="nl-NL" dirty="0">
                <a:solidFill>
                  <a:srgbClr val="FF0000"/>
                </a:solidFill>
              </a:rPr>
              <a:t>P</a:t>
            </a:r>
            <a:r>
              <a:rPr lang="nl-NL" dirty="0" smtClean="0">
                <a:solidFill>
                  <a:srgbClr val="FF0000"/>
                </a:solidFill>
              </a:rPr>
              <a:t>aragraaf 6;</a:t>
            </a:r>
          </a:p>
        </p:txBody>
      </p:sp>
      <p:sp>
        <p:nvSpPr>
          <p:cNvPr id="9" name="Tijdelijke aanduiding voor inhoud 2"/>
          <p:cNvSpPr>
            <a:spLocks noGrp="1"/>
          </p:cNvSpPr>
          <p:nvPr>
            <p:ph idx="1"/>
          </p:nvPr>
        </p:nvSpPr>
        <p:spPr>
          <a:xfrm>
            <a:off x="2904565" y="3370729"/>
            <a:ext cx="4760260" cy="2806234"/>
          </a:xfrm>
        </p:spPr>
        <p:txBody>
          <a:bodyPr/>
          <a:lstStyle/>
          <a:p>
            <a:pPr marL="0" indent="0">
              <a:buNone/>
            </a:pPr>
            <a:r>
              <a:rPr lang="nl-NL" sz="2000" b="1" dirty="0" smtClean="0">
                <a:solidFill>
                  <a:srgbClr val="FF0000"/>
                </a:solidFill>
              </a:rPr>
              <a:t>Aan het einde van de les kunnen jullie:</a:t>
            </a:r>
          </a:p>
          <a:p>
            <a:r>
              <a:rPr lang="nl-NL" sz="2000" dirty="0" smtClean="0">
                <a:solidFill>
                  <a:srgbClr val="FF0000"/>
                </a:solidFill>
              </a:rPr>
              <a:t>Uitleggen hoe over Stalin gedacht werd/word;</a:t>
            </a:r>
          </a:p>
          <a:p>
            <a:r>
              <a:rPr lang="nl-NL" sz="2000" dirty="0" smtClean="0">
                <a:solidFill>
                  <a:srgbClr val="FF0000"/>
                </a:solidFill>
              </a:rPr>
              <a:t>Toepassen van diverse historische vaardigheden;</a:t>
            </a:r>
          </a:p>
          <a:p>
            <a:endParaRPr lang="nl-NL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0063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607</TotalTime>
  <Words>546</Words>
  <Application>Microsoft Office PowerPoint</Application>
  <PresentationFormat>Breedbeeld</PresentationFormat>
  <Paragraphs>137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Kantoorthema</vt:lpstr>
      <vt:lpstr> Opdracht</vt:lpstr>
      <vt:lpstr>Wat gaan we doen?</vt:lpstr>
      <vt:lpstr>Lesdoelen</vt:lpstr>
      <vt:lpstr>Herhaling</vt:lpstr>
      <vt:lpstr>Historische Vaardigheden</vt:lpstr>
      <vt:lpstr>Stalin: de Man van Staal</vt:lpstr>
      <vt:lpstr>Opdracht na bespreken</vt:lpstr>
      <vt:lpstr>Zelfstandig werken</vt:lpstr>
      <vt:lpstr>Afsluiting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Hoofdstuk 3: De Sovjet-Unie</dc:title>
  <dc:creator>Paul de Haan</dc:creator>
  <cp:lastModifiedBy>Paul de Haan</cp:lastModifiedBy>
  <cp:revision>61</cp:revision>
  <dcterms:created xsi:type="dcterms:W3CDTF">2017-01-21T10:26:06Z</dcterms:created>
  <dcterms:modified xsi:type="dcterms:W3CDTF">2019-08-05T19:30:01Z</dcterms:modified>
</cp:coreProperties>
</file>